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1"/>
  </p:notesMasterIdLst>
  <p:handoutMasterIdLst>
    <p:handoutMasterId r:id="rId12"/>
  </p:handoutMasterIdLst>
  <p:sldIdLst>
    <p:sldId id="626" r:id="rId2"/>
    <p:sldId id="609" r:id="rId3"/>
    <p:sldId id="610" r:id="rId4"/>
    <p:sldId id="614" r:id="rId5"/>
    <p:sldId id="611" r:id="rId6"/>
    <p:sldId id="612" r:id="rId7"/>
    <p:sldId id="631" r:id="rId8"/>
    <p:sldId id="632" r:id="rId9"/>
    <p:sldId id="633" r:id="rId10"/>
  </p:sldIdLst>
  <p:sldSz cx="9144000" cy="6858000" type="screen4x3"/>
  <p:notesSz cx="9928225" cy="679767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C37FB"/>
    <a:srgbClr val="339933"/>
    <a:srgbClr val="CC00CC"/>
    <a:srgbClr val="FF3300"/>
    <a:srgbClr val="000099"/>
    <a:srgbClr val="3399FF"/>
    <a:srgbClr val="CC3300"/>
    <a:srgbClr val="96969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118" autoAdjust="0"/>
    <p:restoredTop sz="90018" autoAdjust="0"/>
  </p:normalViewPr>
  <p:slideViewPr>
    <p:cSldViewPr>
      <p:cViewPr varScale="1">
        <p:scale>
          <a:sx n="92" d="100"/>
          <a:sy n="92" d="100"/>
        </p:scale>
        <p:origin x="384" y="19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716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handoutMaster" Target="handoutMasters/handoutMaster1.xml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622925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622925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FC30BDE8-DFB3-CF45-8944-85C0F03BFB92}" type="slidenum">
              <a:rPr lang="en-US" altLang="en-US"/>
              <a:pPr>
                <a:defRPr/>
              </a:pPr>
              <a:t>‹n.›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539120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622925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267075" y="511175"/>
            <a:ext cx="3397250" cy="254793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419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2188" y="3228975"/>
            <a:ext cx="7943850" cy="305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noProof="0" smtClean="0"/>
              <a:t>Click to edit Master text styles</a:t>
            </a:r>
          </a:p>
          <a:p>
            <a:pPr lvl="1"/>
            <a:r>
              <a:rPr lang="it-IT" noProof="0" smtClean="0"/>
              <a:t>Second level</a:t>
            </a:r>
          </a:p>
          <a:p>
            <a:pPr lvl="2"/>
            <a:r>
              <a:rPr lang="it-IT" noProof="0" smtClean="0"/>
              <a:t>Third level</a:t>
            </a:r>
          </a:p>
          <a:p>
            <a:pPr lvl="3"/>
            <a:r>
              <a:rPr lang="it-IT" noProof="0" smtClean="0"/>
              <a:t>Fourth level</a:t>
            </a:r>
          </a:p>
          <a:p>
            <a:pPr lvl="4"/>
            <a:r>
              <a:rPr lang="it-IT" noProof="0" smtClean="0"/>
              <a:t>Fifth level</a:t>
            </a:r>
          </a:p>
        </p:txBody>
      </p:sp>
      <p:sp>
        <p:nvSpPr>
          <p:cNvPr id="419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19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622925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53A7483-7C2B-0742-B259-B483152D41D2}" type="slidenum">
              <a:rPr lang="it-IT" altLang="en-US"/>
              <a:pPr>
                <a:defRPr/>
              </a:pPr>
              <a:t>‹n.›</a:t>
            </a:fld>
            <a:endParaRPr lang="it-IT" altLang="en-US"/>
          </a:p>
        </p:txBody>
      </p:sp>
    </p:spTree>
    <p:extLst>
      <p:ext uri="{BB962C8B-B14F-4D97-AF65-F5344CB8AC3E}">
        <p14:creationId xmlns:p14="http://schemas.microsoft.com/office/powerpoint/2010/main" val="182852055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535D67D4-9308-5843-9BB9-D54CDFA43E1F}" type="slidenum">
              <a:rPr lang="it-IT" altLang="en-US" sz="1300"/>
              <a:pPr>
                <a:spcBef>
                  <a:spcPct val="0"/>
                </a:spcBef>
              </a:pPr>
              <a:t>1</a:t>
            </a:fld>
            <a:endParaRPr lang="it-IT" altLang="en-US" sz="1300"/>
          </a:p>
        </p:txBody>
      </p:sp>
      <p:sp>
        <p:nvSpPr>
          <p:cNvPr id="61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it-IT" altLang="en-US"/>
          </a:p>
        </p:txBody>
      </p:sp>
    </p:spTree>
    <p:extLst>
      <p:ext uri="{BB962C8B-B14F-4D97-AF65-F5344CB8AC3E}">
        <p14:creationId xmlns:p14="http://schemas.microsoft.com/office/powerpoint/2010/main" val="183151064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7C935B09-0CD1-0445-9E48-0DBDB54C96D4}" type="slidenum">
              <a:rPr lang="da-DK" altLang="en-US" sz="1300"/>
              <a:pPr>
                <a:spcBef>
                  <a:spcPct val="0"/>
                </a:spcBef>
              </a:pPr>
              <a:t>2</a:t>
            </a:fld>
            <a:endParaRPr lang="da-DK" altLang="en-US" sz="1300"/>
          </a:p>
        </p:txBody>
      </p:sp>
      <p:sp>
        <p:nvSpPr>
          <p:cNvPr id="81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16878080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5040E436-D2DF-AC48-B461-095798D46DE8}" type="slidenum">
              <a:rPr lang="da-DK" altLang="en-US" sz="1300"/>
              <a:pPr>
                <a:spcBef>
                  <a:spcPct val="0"/>
                </a:spcBef>
              </a:pPr>
              <a:t>3</a:t>
            </a:fld>
            <a:endParaRPr lang="da-DK" altLang="en-US" sz="1300"/>
          </a:p>
        </p:txBody>
      </p:sp>
      <p:sp>
        <p:nvSpPr>
          <p:cNvPr id="1024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20205419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C03F4CB3-3F1A-7541-A659-AFE0B76855AD}" type="slidenum">
              <a:rPr lang="da-DK" altLang="en-US" sz="1300"/>
              <a:pPr>
                <a:spcBef>
                  <a:spcPct val="0"/>
                </a:spcBef>
              </a:pPr>
              <a:t>4</a:t>
            </a:fld>
            <a:endParaRPr lang="da-DK" altLang="en-US" sz="1300"/>
          </a:p>
        </p:txBody>
      </p:sp>
      <p:sp>
        <p:nvSpPr>
          <p:cNvPr id="122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109016465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36EC0D58-8877-6542-8B99-521328E82C87}" type="slidenum">
              <a:rPr lang="da-DK" altLang="en-US" sz="1300"/>
              <a:pPr>
                <a:spcBef>
                  <a:spcPct val="0"/>
                </a:spcBef>
              </a:pPr>
              <a:t>5</a:t>
            </a:fld>
            <a:endParaRPr lang="da-DK" altLang="en-US" sz="1300"/>
          </a:p>
        </p:txBody>
      </p:sp>
      <p:sp>
        <p:nvSpPr>
          <p:cNvPr id="143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668971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FCA2FE12-EE52-8B44-B6A0-B8DDDD7416FF}" type="slidenum">
              <a:rPr lang="da-DK" altLang="en-US" sz="1300"/>
              <a:pPr>
                <a:spcBef>
                  <a:spcPct val="0"/>
                </a:spcBef>
              </a:pPr>
              <a:t>6</a:t>
            </a:fld>
            <a:endParaRPr lang="da-DK" altLang="en-US" sz="1300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120709133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D7BA72BF-E61A-7E43-B9B2-9D87BEEAA986}" type="slidenum">
              <a:rPr lang="da-DK" altLang="en-US" sz="1300"/>
              <a:pPr>
                <a:spcBef>
                  <a:spcPct val="0"/>
                </a:spcBef>
              </a:pPr>
              <a:t>7</a:t>
            </a:fld>
            <a:endParaRPr lang="da-DK" altLang="en-US" sz="1300"/>
          </a:p>
        </p:txBody>
      </p:sp>
      <p:sp>
        <p:nvSpPr>
          <p:cNvPr id="1843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81896372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8ED09DE1-5981-854B-803E-4406C03C675B}" type="slidenum">
              <a:rPr lang="da-DK" altLang="en-US" sz="1300"/>
              <a:pPr>
                <a:spcBef>
                  <a:spcPct val="0"/>
                </a:spcBef>
              </a:pPr>
              <a:t>8</a:t>
            </a:fld>
            <a:endParaRPr lang="da-DK" altLang="en-US" sz="1300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18796075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C8EE688C-F192-1841-8FAB-EF6EC5140283}" type="slidenum">
              <a:rPr lang="da-DK" altLang="en-US" sz="1300"/>
              <a:pPr>
                <a:spcBef>
                  <a:spcPct val="0"/>
                </a:spcBef>
              </a:pPr>
              <a:t>9</a:t>
            </a:fld>
            <a:endParaRPr lang="da-DK" altLang="en-US" sz="1300"/>
          </a:p>
        </p:txBody>
      </p:sp>
      <p:sp>
        <p:nvSpPr>
          <p:cNvPr id="2253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20839601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9pPr>
            </a:lstStyle>
            <a:p>
              <a:pPr algn="ctr" eaLnBrk="1" hangingPunct="1">
                <a:defRPr/>
              </a:pPr>
              <a:endParaRPr lang="it-IT" altLang="en-US" sz="2400" smtClean="0">
                <a:latin typeface="Times New Roman" panose="02020603050405020304" pitchFamily="18" charset="0"/>
              </a:endParaRPr>
            </a:p>
          </p:txBody>
        </p:sp>
        <p:grpSp>
          <p:nvGrpSpPr>
            <p:cNvPr id="6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9pPr>
              </a:lstStyle>
              <a:p>
                <a:pPr algn="ctr" eaLnBrk="1" hangingPunct="1">
                  <a:defRPr/>
                </a:pPr>
                <a:endParaRPr lang="it-IT" altLang="en-US" sz="2400" smtClean="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1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9pPr>
              </a:lstStyle>
              <a:p>
                <a:pPr algn="ctr" eaLnBrk="1" hangingPunct="1">
                  <a:defRPr/>
                </a:pPr>
                <a:endParaRPr lang="it-IT" altLang="en-US" sz="2400" smtClean="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2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it-IT"/>
              </a:p>
            </p:txBody>
          </p:sp>
        </p:grpSp>
        <p:grpSp>
          <p:nvGrpSpPr>
            <p:cNvPr id="7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8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9pPr>
              </a:lstStyle>
              <a:p>
                <a:pPr algn="ctr" eaLnBrk="1" hangingPunct="1">
                  <a:defRPr/>
                </a:pPr>
                <a:endParaRPr lang="it-IT" altLang="en-US" sz="2400" smtClean="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it-IT"/>
              </a:p>
            </p:txBody>
          </p:sp>
        </p:grpSp>
      </p:grpSp>
      <p:sp>
        <p:nvSpPr>
          <p:cNvPr id="5131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2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half" idx="10"/>
          </p:nvPr>
        </p:nvSpPr>
        <p:spPr bwMode="auto">
          <a:xfrm>
            <a:off x="912813" y="6251575"/>
            <a:ext cx="1905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4388" y="6248400"/>
            <a:ext cx="2895600" cy="457200"/>
          </a:xfrm>
        </p:spPr>
        <p:txBody>
          <a:bodyPr/>
          <a:lstStyle>
            <a:lvl1pPr algn="ctr">
              <a:defRPr sz="100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6781800" y="6248400"/>
            <a:ext cx="1905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D23E68D0-EEE2-AD49-BE51-C67AF3A6F57F}" type="slidenum">
              <a:rPr lang="en-US" altLang="en-US"/>
              <a:pPr>
                <a:defRPr/>
              </a:pPr>
              <a:t>‹n.›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476208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8958844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13563" y="260350"/>
            <a:ext cx="2051050" cy="60483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5650" y="260350"/>
            <a:ext cx="6005513" cy="60483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1224885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113" y="260350"/>
            <a:ext cx="7772400" cy="7207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755650" y="1052513"/>
            <a:ext cx="4027488" cy="52562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35538" y="1052513"/>
            <a:ext cx="4029075" cy="52562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219604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113" y="260350"/>
            <a:ext cx="7772400" cy="7207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755650" y="1052513"/>
            <a:ext cx="8208963" cy="5256212"/>
          </a:xfrm>
        </p:spPr>
        <p:txBody>
          <a:bodyPr/>
          <a:lstStyle/>
          <a:p>
            <a:pPr lvl="0"/>
            <a:endParaRPr lang="it-IT" noProof="0" smtClean="0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86979800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900113" y="260350"/>
            <a:ext cx="7772400" cy="7207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755650" y="1052513"/>
            <a:ext cx="4027488" cy="25511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935538" y="1052513"/>
            <a:ext cx="4029075" cy="25511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755650" y="3756025"/>
            <a:ext cx="4027488" cy="25527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935538" y="3756025"/>
            <a:ext cx="4029075" cy="25527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5668466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2689624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7923702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5650" y="1052513"/>
            <a:ext cx="4027488" cy="52562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35538" y="1052513"/>
            <a:ext cx="4029075" cy="52562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820377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2374438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4871494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21053156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20991918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t-IT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081494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ChangeArrowheads="1"/>
          </p:cNvSpPr>
          <p:nvPr/>
        </p:nvSpPr>
        <p:spPr bwMode="auto">
          <a:xfrm>
            <a:off x="0" y="0"/>
            <a:ext cx="609600" cy="4876800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9pPr>
          </a:lstStyle>
          <a:p>
            <a:pPr algn="ctr" eaLnBrk="1" hangingPunct="1">
              <a:defRPr/>
            </a:pPr>
            <a:endParaRPr lang="it-IT" altLang="en-US" sz="2400" smtClean="0">
              <a:latin typeface="Times New Roman" panose="02020603050405020304" pitchFamily="18" charset="0"/>
            </a:endParaRPr>
          </a:p>
        </p:txBody>
      </p:sp>
      <p:grpSp>
        <p:nvGrpSpPr>
          <p:cNvPr id="1027" name="Group 4"/>
          <p:cNvGrpSpPr>
            <a:grpSpLocks/>
          </p:cNvGrpSpPr>
          <p:nvPr/>
        </p:nvGrpSpPr>
        <p:grpSpPr bwMode="auto">
          <a:xfrm>
            <a:off x="395288" y="908050"/>
            <a:ext cx="8305800" cy="73025"/>
            <a:chOff x="240" y="893"/>
            <a:chExt cx="5232" cy="115"/>
          </a:xfrm>
        </p:grpSpPr>
        <p:sp>
          <p:nvSpPr>
            <p:cNvPr id="1032" name="Rectangle 5"/>
            <p:cNvSpPr>
              <a:spLocks noChangeArrowheads="1"/>
            </p:cNvSpPr>
            <p:nvPr/>
          </p:nvSpPr>
          <p:spPr bwMode="auto">
            <a:xfrm>
              <a:off x="4320" y="893"/>
              <a:ext cx="1152" cy="115"/>
            </a:xfrm>
            <a:prstGeom prst="rect">
              <a:avLst/>
            </a:prstGeom>
            <a:solidFill>
              <a:schemeClr val="folHlink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9pPr>
            </a:lstStyle>
            <a:p>
              <a:pPr algn="ctr" eaLnBrk="1" hangingPunct="1">
                <a:defRPr/>
              </a:pPr>
              <a:endParaRPr lang="it-IT" altLang="en-US" sz="2400" smtClean="0">
                <a:latin typeface="Times New Roman" panose="02020603050405020304" pitchFamily="18" charset="0"/>
              </a:endParaRPr>
            </a:p>
          </p:txBody>
        </p:sp>
        <p:sp>
          <p:nvSpPr>
            <p:cNvPr id="1033" name="Line 6"/>
            <p:cNvSpPr>
              <a:spLocks noChangeShapeType="1"/>
            </p:cNvSpPr>
            <p:nvPr/>
          </p:nvSpPr>
          <p:spPr bwMode="auto">
            <a:xfrm>
              <a:off x="240" y="941"/>
              <a:ext cx="5232" cy="0"/>
            </a:xfrm>
            <a:prstGeom prst="line">
              <a:avLst/>
            </a:prstGeom>
            <a:noFill/>
            <a:ln w="19050">
              <a:solidFill>
                <a:schemeClr val="bg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1028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00113" y="260350"/>
            <a:ext cx="7772400" cy="72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9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755650" y="1052513"/>
            <a:ext cx="8208963" cy="5256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179388" y="6381750"/>
            <a:ext cx="2663825" cy="312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chemeClr val="bg2"/>
                </a:solidFill>
                <a:latin typeface="Comic Sans MS" pitchFamily="66" charset="0"/>
              </a:defRPr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  <p:sp>
        <p:nvSpPr>
          <p:cNvPr id="1031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00" r:id="rId2"/>
    <p:sldLayoutId id="2147483801" r:id="rId3"/>
    <p:sldLayoutId id="2147483802" r:id="rId4"/>
    <p:sldLayoutId id="2147483803" r:id="rId5"/>
    <p:sldLayoutId id="2147483804" r:id="rId6"/>
    <p:sldLayoutId id="2147483805" r:id="rId7"/>
    <p:sldLayoutId id="2147483806" r:id="rId8"/>
    <p:sldLayoutId id="2147483807" r:id="rId9"/>
    <p:sldLayoutId id="2147483808" r:id="rId10"/>
    <p:sldLayoutId id="2147483809" r:id="rId11"/>
    <p:sldLayoutId id="2147483810" r:id="rId12"/>
    <p:sldLayoutId id="2147483811" r:id="rId13"/>
    <p:sldLayoutId id="2147483812" r:id="rId14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charset="2"/>
        <a:buChar char="n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charset="2"/>
        <a:buChar char="n"/>
        <a:defRPr sz="22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charset="2"/>
        <a:buChar char="n"/>
        <a:defRPr sz="21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14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Paolo Ferragina, Università di Pisa</a:t>
            </a:r>
          </a:p>
        </p:txBody>
      </p:sp>
      <p:sp>
        <p:nvSpPr>
          <p:cNvPr id="5123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63713" y="1143000"/>
            <a:ext cx="6923087" cy="2209800"/>
          </a:xfrm>
        </p:spPr>
        <p:txBody>
          <a:bodyPr/>
          <a:lstStyle/>
          <a:p>
            <a:pPr algn="ctr" eaLnBrk="1" hangingPunct="1"/>
            <a:r>
              <a:rPr lang="en-US" altLang="en-US" sz="4800">
                <a:latin typeface="Comic Sans MS" charset="0"/>
              </a:rPr>
              <a:t>Representing Trees</a:t>
            </a:r>
            <a:endParaRPr lang="en-US" altLang="en-US" sz="4400">
              <a:latin typeface="Comic Sans MS" charset="0"/>
            </a:endParaRPr>
          </a:p>
        </p:txBody>
      </p:sp>
      <p:sp>
        <p:nvSpPr>
          <p:cNvPr id="5124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987550"/>
          </a:xfrm>
        </p:spPr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US" altLang="en-US">
                <a:solidFill>
                  <a:schemeClr val="tx2"/>
                </a:solidFill>
              </a:rPr>
              <a:t>Paolo Ferragina</a:t>
            </a:r>
          </a:p>
          <a:p>
            <a:pPr eaLnBrk="1" hangingPunct="1">
              <a:buFont typeface="Wingdings" charset="2"/>
              <a:buNone/>
            </a:pPr>
            <a:r>
              <a:rPr lang="en-US" altLang="en-US" sz="1800">
                <a:latin typeface="Tahoma" charset="0"/>
              </a:rPr>
              <a:t>Dipartimento di Informatica, Università di Pisa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 sz="4000"/>
              <a:t>Standard representation</a:t>
            </a:r>
            <a:endParaRPr lang="da-DK" altLang="en-US" sz="4000"/>
          </a:p>
        </p:txBody>
      </p:sp>
      <p:sp>
        <p:nvSpPr>
          <p:cNvPr id="145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Binary tree: each node has two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pointers to its left and right children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 sz="3200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An </a:t>
            </a:r>
            <a:r>
              <a:rPr lang="en-CA" altLang="en-US">
                <a:solidFill>
                  <a:srgbClr val="0000FF"/>
                </a:solidFill>
              </a:rPr>
              <a:t>n</a:t>
            </a:r>
            <a:r>
              <a:rPr lang="en-CA" altLang="en-US"/>
              <a:t>-node tree takes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>
                <a:solidFill>
                  <a:srgbClr val="0000FF"/>
                </a:solidFill>
              </a:rPr>
              <a:t>2n</a:t>
            </a:r>
            <a:r>
              <a:rPr lang="en-CA" altLang="en-US"/>
              <a:t> pointers or </a:t>
            </a:r>
            <a:r>
              <a:rPr lang="en-CA" altLang="en-US">
                <a:solidFill>
                  <a:srgbClr val="0000FF"/>
                </a:solidFill>
              </a:rPr>
              <a:t>2n lg n</a:t>
            </a:r>
            <a:r>
              <a:rPr lang="en-CA" altLang="en-US"/>
              <a:t> bits.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Supports finding </a:t>
            </a:r>
            <a:r>
              <a:rPr lang="en-CA" altLang="en-US">
                <a:solidFill>
                  <a:srgbClr val="006600"/>
                </a:solidFill>
              </a:rPr>
              <a:t>left child</a:t>
            </a:r>
            <a:r>
              <a:rPr lang="en-CA" altLang="en-US"/>
              <a:t> or </a:t>
            </a:r>
            <a:r>
              <a:rPr lang="en-CA" altLang="en-US">
                <a:solidFill>
                  <a:srgbClr val="006600"/>
                </a:solidFill>
              </a:rPr>
              <a:t>right child</a:t>
            </a:r>
            <a:r>
              <a:rPr lang="en-CA" altLang="en-US"/>
              <a:t> of a node (in constant time).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For each extra operation (eg. </a:t>
            </a:r>
            <a:r>
              <a:rPr lang="en-CA" altLang="en-US">
                <a:solidFill>
                  <a:srgbClr val="006600"/>
                </a:solidFill>
              </a:rPr>
              <a:t>parent</a:t>
            </a:r>
            <a:r>
              <a:rPr lang="en-CA" altLang="en-US"/>
              <a:t>, </a:t>
            </a:r>
            <a:r>
              <a:rPr lang="en-CA" altLang="en-US">
                <a:solidFill>
                  <a:srgbClr val="006600"/>
                </a:solidFill>
              </a:rPr>
              <a:t>subtree size</a:t>
            </a:r>
            <a:r>
              <a:rPr lang="en-CA" altLang="en-US"/>
              <a:t>) we have to pay additional </a:t>
            </a:r>
            <a:r>
              <a:rPr lang="en-CA" altLang="en-US">
                <a:solidFill>
                  <a:srgbClr val="0000FF"/>
                </a:solidFill>
              </a:rPr>
              <a:t>n lg n</a:t>
            </a:r>
            <a:r>
              <a:rPr lang="en-CA" altLang="en-US"/>
              <a:t> bits each.</a:t>
            </a:r>
            <a:endParaRPr lang="da-DK" altLang="en-US"/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6516688" y="1484313"/>
            <a:ext cx="719137" cy="36036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3" name="Rectangle 6"/>
          <p:cNvSpPr>
            <a:spLocks noChangeArrowheads="1"/>
          </p:cNvSpPr>
          <p:nvPr/>
        </p:nvSpPr>
        <p:spPr bwMode="auto">
          <a:xfrm>
            <a:off x="5795963" y="2133600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4" name="Rectangle 7"/>
          <p:cNvSpPr>
            <a:spLocks noChangeArrowheads="1"/>
          </p:cNvSpPr>
          <p:nvPr/>
        </p:nvSpPr>
        <p:spPr bwMode="auto">
          <a:xfrm>
            <a:off x="7164388" y="2133600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5" name="Rectangle 8"/>
          <p:cNvSpPr>
            <a:spLocks noChangeArrowheads="1"/>
          </p:cNvSpPr>
          <p:nvPr/>
        </p:nvSpPr>
        <p:spPr bwMode="auto">
          <a:xfrm>
            <a:off x="5292725" y="2924175"/>
            <a:ext cx="719138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6" name="Rectangle 9"/>
          <p:cNvSpPr>
            <a:spLocks noChangeArrowheads="1"/>
          </p:cNvSpPr>
          <p:nvPr/>
        </p:nvSpPr>
        <p:spPr bwMode="auto">
          <a:xfrm>
            <a:off x="6659563" y="2924175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7" name="Rectangle 10"/>
          <p:cNvSpPr>
            <a:spLocks noChangeArrowheads="1"/>
          </p:cNvSpPr>
          <p:nvPr/>
        </p:nvSpPr>
        <p:spPr bwMode="auto">
          <a:xfrm>
            <a:off x="7667625" y="2924175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8" name="Rectangle 11"/>
          <p:cNvSpPr>
            <a:spLocks noChangeArrowheads="1"/>
          </p:cNvSpPr>
          <p:nvPr/>
        </p:nvSpPr>
        <p:spPr bwMode="auto">
          <a:xfrm>
            <a:off x="7235825" y="3789363"/>
            <a:ext cx="720725" cy="36036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9" name="Rectangle 12"/>
          <p:cNvSpPr>
            <a:spLocks noChangeArrowheads="1"/>
          </p:cNvSpPr>
          <p:nvPr/>
        </p:nvSpPr>
        <p:spPr bwMode="auto">
          <a:xfrm>
            <a:off x="5724525" y="3789363"/>
            <a:ext cx="719138" cy="36036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80" name="Line 14"/>
          <p:cNvSpPr>
            <a:spLocks noChangeShapeType="1"/>
          </p:cNvSpPr>
          <p:nvPr/>
        </p:nvSpPr>
        <p:spPr bwMode="auto">
          <a:xfrm>
            <a:off x="6877050" y="1484313"/>
            <a:ext cx="0" cy="3603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1" name="Line 15"/>
          <p:cNvSpPr>
            <a:spLocks noChangeShapeType="1"/>
          </p:cNvSpPr>
          <p:nvPr/>
        </p:nvSpPr>
        <p:spPr bwMode="auto">
          <a:xfrm>
            <a:off x="6156325" y="2133600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2" name="Line 16"/>
          <p:cNvSpPr>
            <a:spLocks noChangeShapeType="1"/>
          </p:cNvSpPr>
          <p:nvPr/>
        </p:nvSpPr>
        <p:spPr bwMode="auto">
          <a:xfrm>
            <a:off x="7524750" y="2133600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3" name="Line 17"/>
          <p:cNvSpPr>
            <a:spLocks noChangeShapeType="1"/>
          </p:cNvSpPr>
          <p:nvPr/>
        </p:nvSpPr>
        <p:spPr bwMode="auto">
          <a:xfrm>
            <a:off x="5651500" y="2924175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4" name="Line 18"/>
          <p:cNvSpPr>
            <a:spLocks noChangeShapeType="1"/>
          </p:cNvSpPr>
          <p:nvPr/>
        </p:nvSpPr>
        <p:spPr bwMode="auto">
          <a:xfrm>
            <a:off x="7019925" y="2924175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5" name="Line 19"/>
          <p:cNvSpPr>
            <a:spLocks noChangeShapeType="1"/>
          </p:cNvSpPr>
          <p:nvPr/>
        </p:nvSpPr>
        <p:spPr bwMode="auto">
          <a:xfrm>
            <a:off x="8027988" y="2924175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6" name="Line 20"/>
          <p:cNvSpPr>
            <a:spLocks noChangeShapeType="1"/>
          </p:cNvSpPr>
          <p:nvPr/>
        </p:nvSpPr>
        <p:spPr bwMode="auto">
          <a:xfrm>
            <a:off x="6084888" y="3789363"/>
            <a:ext cx="0" cy="3603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7" name="Line 21"/>
          <p:cNvSpPr>
            <a:spLocks noChangeShapeType="1"/>
          </p:cNvSpPr>
          <p:nvPr/>
        </p:nvSpPr>
        <p:spPr bwMode="auto">
          <a:xfrm>
            <a:off x="7596188" y="3789363"/>
            <a:ext cx="0" cy="3603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8" name="Line 23"/>
          <p:cNvSpPr>
            <a:spLocks noChangeShapeType="1"/>
          </p:cNvSpPr>
          <p:nvPr/>
        </p:nvSpPr>
        <p:spPr bwMode="auto">
          <a:xfrm flipH="1">
            <a:off x="6156325" y="1700213"/>
            <a:ext cx="503238" cy="4333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9" name="Line 24"/>
          <p:cNvSpPr>
            <a:spLocks noChangeShapeType="1"/>
          </p:cNvSpPr>
          <p:nvPr/>
        </p:nvSpPr>
        <p:spPr bwMode="auto">
          <a:xfrm>
            <a:off x="7092950" y="1700213"/>
            <a:ext cx="431800" cy="4333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0" name="Line 25"/>
          <p:cNvSpPr>
            <a:spLocks noChangeShapeType="1"/>
          </p:cNvSpPr>
          <p:nvPr/>
        </p:nvSpPr>
        <p:spPr bwMode="auto">
          <a:xfrm flipH="1">
            <a:off x="5651500" y="2349500"/>
            <a:ext cx="360363" cy="5746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1" name="Line 27"/>
          <p:cNvSpPr>
            <a:spLocks noChangeShapeType="1"/>
          </p:cNvSpPr>
          <p:nvPr/>
        </p:nvSpPr>
        <p:spPr bwMode="auto">
          <a:xfrm>
            <a:off x="5795963" y="3141663"/>
            <a:ext cx="288925" cy="6477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2" name="Line 28"/>
          <p:cNvSpPr>
            <a:spLocks noChangeShapeType="1"/>
          </p:cNvSpPr>
          <p:nvPr/>
        </p:nvSpPr>
        <p:spPr bwMode="auto">
          <a:xfrm flipH="1">
            <a:off x="7019925" y="2349500"/>
            <a:ext cx="360363" cy="5746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3" name="Line 29"/>
          <p:cNvSpPr>
            <a:spLocks noChangeShapeType="1"/>
          </p:cNvSpPr>
          <p:nvPr/>
        </p:nvSpPr>
        <p:spPr bwMode="auto">
          <a:xfrm>
            <a:off x="7740650" y="2349500"/>
            <a:ext cx="287338" cy="5746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4" name="Line 30"/>
          <p:cNvSpPr>
            <a:spLocks noChangeShapeType="1"/>
          </p:cNvSpPr>
          <p:nvPr/>
        </p:nvSpPr>
        <p:spPr bwMode="auto">
          <a:xfrm flipH="1">
            <a:off x="7596188" y="3141663"/>
            <a:ext cx="288925" cy="6477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5" name="Text Box 31"/>
          <p:cNvSpPr txBox="1">
            <a:spLocks noChangeArrowheads="1"/>
          </p:cNvSpPr>
          <p:nvPr/>
        </p:nvSpPr>
        <p:spPr bwMode="auto">
          <a:xfrm>
            <a:off x="6156325" y="2133600"/>
            <a:ext cx="36036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6" name="Text Box 32"/>
          <p:cNvSpPr txBox="1">
            <a:spLocks noChangeArrowheads="1"/>
          </p:cNvSpPr>
          <p:nvPr/>
        </p:nvSpPr>
        <p:spPr bwMode="auto">
          <a:xfrm>
            <a:off x="7596188" y="3789363"/>
            <a:ext cx="360362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7" name="Text Box 33"/>
          <p:cNvSpPr txBox="1">
            <a:spLocks noChangeArrowheads="1"/>
          </p:cNvSpPr>
          <p:nvPr/>
        </p:nvSpPr>
        <p:spPr bwMode="auto">
          <a:xfrm>
            <a:off x="7235825" y="3789363"/>
            <a:ext cx="3603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8" name="Text Box 34"/>
          <p:cNvSpPr txBox="1">
            <a:spLocks noChangeArrowheads="1"/>
          </p:cNvSpPr>
          <p:nvPr/>
        </p:nvSpPr>
        <p:spPr bwMode="auto">
          <a:xfrm>
            <a:off x="6084888" y="3789363"/>
            <a:ext cx="360362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9" name="Text Box 35"/>
          <p:cNvSpPr txBox="1">
            <a:spLocks noChangeArrowheads="1"/>
          </p:cNvSpPr>
          <p:nvPr/>
        </p:nvSpPr>
        <p:spPr bwMode="auto">
          <a:xfrm>
            <a:off x="5724525" y="3789363"/>
            <a:ext cx="3603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0" name="Text Box 36"/>
          <p:cNvSpPr txBox="1">
            <a:spLocks noChangeArrowheads="1"/>
          </p:cNvSpPr>
          <p:nvPr/>
        </p:nvSpPr>
        <p:spPr bwMode="auto">
          <a:xfrm>
            <a:off x="5292725" y="2924175"/>
            <a:ext cx="36036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1" name="Text Box 37"/>
          <p:cNvSpPr txBox="1">
            <a:spLocks noChangeArrowheads="1"/>
          </p:cNvSpPr>
          <p:nvPr/>
        </p:nvSpPr>
        <p:spPr bwMode="auto">
          <a:xfrm>
            <a:off x="7019925" y="2924175"/>
            <a:ext cx="36036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2" name="Text Box 38"/>
          <p:cNvSpPr txBox="1">
            <a:spLocks noChangeArrowheads="1"/>
          </p:cNvSpPr>
          <p:nvPr/>
        </p:nvSpPr>
        <p:spPr bwMode="auto">
          <a:xfrm>
            <a:off x="6659563" y="2924175"/>
            <a:ext cx="36036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3" name="Text Box 39"/>
          <p:cNvSpPr txBox="1">
            <a:spLocks noChangeArrowheads="1"/>
          </p:cNvSpPr>
          <p:nvPr/>
        </p:nvSpPr>
        <p:spPr bwMode="auto">
          <a:xfrm>
            <a:off x="8027988" y="2924175"/>
            <a:ext cx="36036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45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145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14541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 nodeType="clickPar">
                      <p:stCondLst>
                        <p:cond delay="indefinite"/>
                      </p:stCondLst>
                      <p:childTnLst>
                        <p:par>
                          <p:cTn id="1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6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14541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Can we improve the space bound?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There are less than </a:t>
            </a:r>
            <a:r>
              <a:rPr lang="en-US" altLang="en-US">
                <a:solidFill>
                  <a:srgbClr val="0000FF"/>
                </a:solidFill>
              </a:rPr>
              <a:t>2</a:t>
            </a:r>
            <a:r>
              <a:rPr lang="en-US" altLang="en-US" baseline="30000">
                <a:solidFill>
                  <a:srgbClr val="0000FF"/>
                </a:solidFill>
              </a:rPr>
              <a:t>2n</a:t>
            </a:r>
            <a:r>
              <a:rPr lang="en-US" altLang="en-US">
                <a:solidFill>
                  <a:srgbClr val="0000FF"/>
                </a:solidFill>
              </a:rPr>
              <a:t> </a:t>
            </a:r>
            <a:r>
              <a:rPr lang="en-US" altLang="en-US"/>
              <a:t>distinct binary trees on </a:t>
            </a:r>
            <a:r>
              <a:rPr lang="en-US" altLang="en-US">
                <a:solidFill>
                  <a:srgbClr val="0000FF"/>
                </a:solidFill>
              </a:rPr>
              <a:t>n</a:t>
            </a:r>
            <a:r>
              <a:rPr lang="en-US" altLang="en-US"/>
              <a:t> nodes.</a:t>
            </a:r>
          </a:p>
          <a:p>
            <a:pPr eaLnBrk="1" hangingPunct="1"/>
            <a:endParaRPr lang="en-US" altLang="en-US"/>
          </a:p>
          <a:p>
            <a:pPr eaLnBrk="1" hangingPunct="1"/>
            <a:r>
              <a:rPr lang="en-US" altLang="en-US">
                <a:solidFill>
                  <a:srgbClr val="0000FF"/>
                </a:solidFill>
              </a:rPr>
              <a:t>2n</a:t>
            </a:r>
            <a:r>
              <a:rPr lang="en-US" altLang="en-US"/>
              <a:t> bits are enough to distinguish between any two different binary trees.</a:t>
            </a:r>
          </a:p>
          <a:p>
            <a:pPr eaLnBrk="1" hangingPunct="1"/>
            <a:endParaRPr lang="en-US" altLang="en-US"/>
          </a:p>
          <a:p>
            <a:pPr eaLnBrk="1" hangingPunct="1"/>
            <a:r>
              <a:rPr lang="en-US" altLang="en-US"/>
              <a:t>Can we represent an </a:t>
            </a:r>
            <a:r>
              <a:rPr lang="en-US" altLang="en-US">
                <a:solidFill>
                  <a:srgbClr val="0000FF"/>
                </a:solidFill>
              </a:rPr>
              <a:t>n</a:t>
            </a:r>
            <a:r>
              <a:rPr lang="en-US" altLang="en-US"/>
              <a:t> node binary tree using </a:t>
            </a:r>
            <a:r>
              <a:rPr lang="en-US" altLang="en-US">
                <a:solidFill>
                  <a:srgbClr val="0000FF"/>
                </a:solidFill>
              </a:rPr>
              <a:t>2n</a:t>
            </a:r>
            <a:r>
              <a:rPr lang="en-US" altLang="en-US"/>
              <a:t> bits?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17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17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CA" altLang="en-US" sz="4000"/>
              <a:t>Binary tree representation</a:t>
            </a:r>
            <a:endParaRPr lang="da-DK" altLang="en-US" sz="4000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CA" altLang="en-US"/>
              <a:t>A binary tree on </a:t>
            </a:r>
            <a:r>
              <a:rPr lang="en-CA" altLang="en-US">
                <a:solidFill>
                  <a:srgbClr val="0000FF"/>
                </a:solidFill>
              </a:rPr>
              <a:t>n</a:t>
            </a:r>
            <a:r>
              <a:rPr lang="en-CA" altLang="en-US"/>
              <a:t> nodes can be represented using </a:t>
            </a:r>
            <a:r>
              <a:rPr lang="en-CA" altLang="en-US">
                <a:solidFill>
                  <a:srgbClr val="0000FF"/>
                </a:solidFill>
              </a:rPr>
              <a:t>2n+o(n)</a:t>
            </a:r>
            <a:r>
              <a:rPr lang="en-CA" altLang="en-US"/>
              <a:t> bits to  support:</a:t>
            </a:r>
          </a:p>
          <a:p>
            <a:pPr eaLnBrk="1" hangingPunct="1"/>
            <a:endParaRPr lang="en-CA" altLang="en-US"/>
          </a:p>
          <a:p>
            <a:pPr lvl="1" eaLnBrk="1" hangingPunct="1"/>
            <a:r>
              <a:rPr lang="en-CA" altLang="en-US">
                <a:solidFill>
                  <a:srgbClr val="006600"/>
                </a:solidFill>
              </a:rPr>
              <a:t>parent</a:t>
            </a:r>
          </a:p>
          <a:p>
            <a:pPr lvl="1" eaLnBrk="1" hangingPunct="1"/>
            <a:r>
              <a:rPr lang="en-CA" altLang="en-US">
                <a:solidFill>
                  <a:srgbClr val="006600"/>
                </a:solidFill>
              </a:rPr>
              <a:t>left child</a:t>
            </a:r>
          </a:p>
          <a:p>
            <a:pPr lvl="1" eaLnBrk="1" hangingPunct="1"/>
            <a:r>
              <a:rPr lang="en-CA" altLang="en-US">
                <a:solidFill>
                  <a:srgbClr val="006600"/>
                </a:solidFill>
              </a:rPr>
              <a:t>right child</a:t>
            </a:r>
            <a:r>
              <a:rPr lang="en-CA" altLang="en-US"/>
              <a:t> </a:t>
            </a:r>
          </a:p>
          <a:p>
            <a:pPr eaLnBrk="1" hangingPunct="1">
              <a:buFont typeface="Wingdings" charset="2"/>
              <a:buNone/>
            </a:pPr>
            <a:r>
              <a:rPr lang="en-CA" altLang="en-US"/>
              <a:t>    </a:t>
            </a:r>
          </a:p>
          <a:p>
            <a:pPr eaLnBrk="1" hangingPunct="1">
              <a:buFont typeface="Wingdings" charset="2"/>
              <a:buNone/>
            </a:pPr>
            <a:r>
              <a:rPr lang="en-CA" altLang="en-US"/>
              <a:t>     in constant time.</a:t>
            </a:r>
            <a:endParaRPr lang="da-DK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CA" altLang="en-US" sz="3600"/>
              <a:t>Heap-like notation for a binary tree</a:t>
            </a:r>
            <a:endParaRPr lang="da-DK" altLang="en-US" sz="360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CA" altLang="en-US"/>
              <a:t> </a:t>
            </a:r>
            <a:endParaRPr lang="da-DK" altLang="en-US"/>
          </a:p>
        </p:txBody>
      </p:sp>
      <p:sp>
        <p:nvSpPr>
          <p:cNvPr id="13316" name="Oval 4"/>
          <p:cNvSpPr>
            <a:spLocks noChangeArrowheads="1"/>
          </p:cNvSpPr>
          <p:nvPr/>
        </p:nvSpPr>
        <p:spPr bwMode="auto">
          <a:xfrm>
            <a:off x="6588125" y="11969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17" name="Oval 5"/>
          <p:cNvSpPr>
            <a:spLocks noChangeArrowheads="1"/>
          </p:cNvSpPr>
          <p:nvPr/>
        </p:nvSpPr>
        <p:spPr bwMode="auto">
          <a:xfrm>
            <a:off x="5867400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18" name="Oval 6"/>
          <p:cNvSpPr>
            <a:spLocks noChangeArrowheads="1"/>
          </p:cNvSpPr>
          <p:nvPr/>
        </p:nvSpPr>
        <p:spPr bwMode="auto">
          <a:xfrm>
            <a:off x="7596188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19" name="Oval 7"/>
          <p:cNvSpPr>
            <a:spLocks noChangeArrowheads="1"/>
          </p:cNvSpPr>
          <p:nvPr/>
        </p:nvSpPr>
        <p:spPr bwMode="auto">
          <a:xfrm>
            <a:off x="7308850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0" name="Oval 8"/>
          <p:cNvSpPr>
            <a:spLocks noChangeArrowheads="1"/>
          </p:cNvSpPr>
          <p:nvPr/>
        </p:nvSpPr>
        <p:spPr bwMode="auto">
          <a:xfrm>
            <a:off x="5724525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1" name="Oval 9"/>
          <p:cNvSpPr>
            <a:spLocks noChangeArrowheads="1"/>
          </p:cNvSpPr>
          <p:nvPr/>
        </p:nvSpPr>
        <p:spPr bwMode="auto">
          <a:xfrm>
            <a:off x="6877050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2" name="Oval 10"/>
          <p:cNvSpPr>
            <a:spLocks noChangeArrowheads="1"/>
          </p:cNvSpPr>
          <p:nvPr/>
        </p:nvSpPr>
        <p:spPr bwMode="auto">
          <a:xfrm>
            <a:off x="5364163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3" name="Oval 11"/>
          <p:cNvSpPr>
            <a:spLocks noChangeArrowheads="1"/>
          </p:cNvSpPr>
          <p:nvPr/>
        </p:nvSpPr>
        <p:spPr bwMode="auto">
          <a:xfrm>
            <a:off x="7812088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0" name="Rectangle 12"/>
          <p:cNvSpPr>
            <a:spLocks noChangeArrowheads="1"/>
          </p:cNvSpPr>
          <p:nvPr/>
        </p:nvSpPr>
        <p:spPr bwMode="auto">
          <a:xfrm>
            <a:off x="6300788" y="2492375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1" name="Rectangle 13"/>
          <p:cNvSpPr>
            <a:spLocks noChangeArrowheads="1"/>
          </p:cNvSpPr>
          <p:nvPr/>
        </p:nvSpPr>
        <p:spPr bwMode="auto">
          <a:xfrm>
            <a:off x="7885113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2" name="Rectangle 14"/>
          <p:cNvSpPr>
            <a:spLocks noChangeArrowheads="1"/>
          </p:cNvSpPr>
          <p:nvPr/>
        </p:nvSpPr>
        <p:spPr bwMode="auto">
          <a:xfrm>
            <a:off x="7308850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3" name="Rectangle 15"/>
          <p:cNvSpPr>
            <a:spLocks noChangeArrowheads="1"/>
          </p:cNvSpPr>
          <p:nvPr/>
        </p:nvSpPr>
        <p:spPr bwMode="auto">
          <a:xfrm>
            <a:off x="6084888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4" name="Rectangle 16"/>
          <p:cNvSpPr>
            <a:spLocks noChangeArrowheads="1"/>
          </p:cNvSpPr>
          <p:nvPr/>
        </p:nvSpPr>
        <p:spPr bwMode="auto">
          <a:xfrm>
            <a:off x="5508625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5" name="Rectangle 17"/>
          <p:cNvSpPr>
            <a:spLocks noChangeArrowheads="1"/>
          </p:cNvSpPr>
          <p:nvPr/>
        </p:nvSpPr>
        <p:spPr bwMode="auto">
          <a:xfrm>
            <a:off x="5076825" y="32131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6" name="Rectangle 18"/>
          <p:cNvSpPr>
            <a:spLocks noChangeArrowheads="1"/>
          </p:cNvSpPr>
          <p:nvPr/>
        </p:nvSpPr>
        <p:spPr bwMode="auto">
          <a:xfrm>
            <a:off x="6659563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7" name="Rectangle 19"/>
          <p:cNvSpPr>
            <a:spLocks noChangeArrowheads="1"/>
          </p:cNvSpPr>
          <p:nvPr/>
        </p:nvSpPr>
        <p:spPr bwMode="auto">
          <a:xfrm>
            <a:off x="7164388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a-DK" altLang="en-US" sz="1800">
              <a:latin typeface="Tahoma" charset="0"/>
            </a:endParaRPr>
          </a:p>
        </p:txBody>
      </p:sp>
      <p:sp>
        <p:nvSpPr>
          <p:cNvPr id="155668" name="Rectangle 20"/>
          <p:cNvSpPr>
            <a:spLocks noChangeArrowheads="1"/>
          </p:cNvSpPr>
          <p:nvPr/>
        </p:nvSpPr>
        <p:spPr bwMode="auto">
          <a:xfrm>
            <a:off x="8101013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33" name="Line 21"/>
          <p:cNvSpPr>
            <a:spLocks noChangeShapeType="1"/>
          </p:cNvSpPr>
          <p:nvPr/>
        </p:nvSpPr>
        <p:spPr bwMode="auto">
          <a:xfrm flipH="1">
            <a:off x="5940425" y="1268413"/>
            <a:ext cx="719138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4" name="Line 22"/>
          <p:cNvSpPr>
            <a:spLocks noChangeShapeType="1"/>
          </p:cNvSpPr>
          <p:nvPr/>
        </p:nvSpPr>
        <p:spPr bwMode="auto">
          <a:xfrm flipH="1">
            <a:off x="5435600" y="1989138"/>
            <a:ext cx="504825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5" name="Line 23"/>
          <p:cNvSpPr>
            <a:spLocks noChangeShapeType="1"/>
          </p:cNvSpPr>
          <p:nvPr/>
        </p:nvSpPr>
        <p:spPr bwMode="auto">
          <a:xfrm>
            <a:off x="5435600" y="2636838"/>
            <a:ext cx="431800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6" name="Line 24"/>
          <p:cNvSpPr>
            <a:spLocks noChangeShapeType="1"/>
          </p:cNvSpPr>
          <p:nvPr/>
        </p:nvSpPr>
        <p:spPr bwMode="auto">
          <a:xfrm>
            <a:off x="6732588" y="1341438"/>
            <a:ext cx="7191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7" name="Line 25"/>
          <p:cNvSpPr>
            <a:spLocks noChangeShapeType="1"/>
          </p:cNvSpPr>
          <p:nvPr/>
        </p:nvSpPr>
        <p:spPr bwMode="auto">
          <a:xfrm flipH="1">
            <a:off x="6948488" y="1989138"/>
            <a:ext cx="5032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8" name="Line 26"/>
          <p:cNvSpPr>
            <a:spLocks noChangeShapeType="1"/>
          </p:cNvSpPr>
          <p:nvPr/>
        </p:nvSpPr>
        <p:spPr bwMode="auto">
          <a:xfrm>
            <a:off x="7380288" y="1916113"/>
            <a:ext cx="504825" cy="64928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9" name="Line 27"/>
          <p:cNvSpPr>
            <a:spLocks noChangeShapeType="1"/>
          </p:cNvSpPr>
          <p:nvPr/>
        </p:nvSpPr>
        <p:spPr bwMode="auto">
          <a:xfrm flipH="1">
            <a:off x="7667625" y="2636838"/>
            <a:ext cx="288925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6" name="Line 28"/>
          <p:cNvSpPr>
            <a:spLocks noChangeShapeType="1"/>
          </p:cNvSpPr>
          <p:nvPr/>
        </p:nvSpPr>
        <p:spPr bwMode="auto">
          <a:xfrm>
            <a:off x="6011863" y="1989138"/>
            <a:ext cx="360362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7" name="Line 29"/>
          <p:cNvSpPr>
            <a:spLocks noChangeShapeType="1"/>
          </p:cNvSpPr>
          <p:nvPr/>
        </p:nvSpPr>
        <p:spPr bwMode="auto">
          <a:xfrm flipH="1">
            <a:off x="5148263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8" name="Line 30"/>
          <p:cNvSpPr>
            <a:spLocks noChangeShapeType="1"/>
          </p:cNvSpPr>
          <p:nvPr/>
        </p:nvSpPr>
        <p:spPr bwMode="auto">
          <a:xfrm flipH="1">
            <a:off x="5580063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9" name="Line 31"/>
          <p:cNvSpPr>
            <a:spLocks noChangeShapeType="1"/>
          </p:cNvSpPr>
          <p:nvPr/>
        </p:nvSpPr>
        <p:spPr bwMode="auto">
          <a:xfrm>
            <a:off x="5867400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0" name="Line 32"/>
          <p:cNvSpPr>
            <a:spLocks noChangeShapeType="1"/>
          </p:cNvSpPr>
          <p:nvPr/>
        </p:nvSpPr>
        <p:spPr bwMode="auto">
          <a:xfrm flipH="1">
            <a:off x="6732588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1" name="Line 33"/>
          <p:cNvSpPr>
            <a:spLocks noChangeShapeType="1"/>
          </p:cNvSpPr>
          <p:nvPr/>
        </p:nvSpPr>
        <p:spPr bwMode="auto">
          <a:xfrm>
            <a:off x="7019925" y="2636838"/>
            <a:ext cx="288925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2" name="Line 34"/>
          <p:cNvSpPr>
            <a:spLocks noChangeShapeType="1"/>
          </p:cNvSpPr>
          <p:nvPr/>
        </p:nvSpPr>
        <p:spPr bwMode="auto">
          <a:xfrm>
            <a:off x="7956550" y="2636838"/>
            <a:ext cx="215900" cy="647700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3" name="Line 35"/>
          <p:cNvSpPr>
            <a:spLocks noChangeShapeType="1"/>
          </p:cNvSpPr>
          <p:nvPr/>
        </p:nvSpPr>
        <p:spPr bwMode="auto">
          <a:xfrm flipH="1">
            <a:off x="7380288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4" name="Line 36"/>
          <p:cNvSpPr>
            <a:spLocks noChangeShapeType="1"/>
          </p:cNvSpPr>
          <p:nvPr/>
        </p:nvSpPr>
        <p:spPr bwMode="auto">
          <a:xfrm>
            <a:off x="7667625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5" name="Text Box 37"/>
          <p:cNvSpPr txBox="1">
            <a:spLocks noChangeArrowheads="1"/>
          </p:cNvSpPr>
          <p:nvPr/>
        </p:nvSpPr>
        <p:spPr bwMode="auto">
          <a:xfrm>
            <a:off x="7451725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86" name="Text Box 38"/>
          <p:cNvSpPr txBox="1">
            <a:spLocks noChangeArrowheads="1"/>
          </p:cNvSpPr>
          <p:nvPr/>
        </p:nvSpPr>
        <p:spPr bwMode="auto">
          <a:xfrm>
            <a:off x="6659563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88" name="Text Box 40"/>
          <p:cNvSpPr txBox="1">
            <a:spLocks noChangeArrowheads="1"/>
          </p:cNvSpPr>
          <p:nvPr/>
        </p:nvSpPr>
        <p:spPr bwMode="auto">
          <a:xfrm>
            <a:off x="5076825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89" name="Text Box 41"/>
          <p:cNvSpPr txBox="1">
            <a:spLocks noChangeArrowheads="1"/>
          </p:cNvSpPr>
          <p:nvPr/>
        </p:nvSpPr>
        <p:spPr bwMode="auto">
          <a:xfrm>
            <a:off x="7956550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0" name="Text Box 42"/>
          <p:cNvSpPr txBox="1">
            <a:spLocks noChangeArrowheads="1"/>
          </p:cNvSpPr>
          <p:nvPr/>
        </p:nvSpPr>
        <p:spPr bwMode="auto">
          <a:xfrm>
            <a:off x="5867400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1" name="Text Box 43"/>
          <p:cNvSpPr txBox="1">
            <a:spLocks noChangeArrowheads="1"/>
          </p:cNvSpPr>
          <p:nvPr/>
        </p:nvSpPr>
        <p:spPr bwMode="auto">
          <a:xfrm>
            <a:off x="7451725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2" name="Text Box 44"/>
          <p:cNvSpPr txBox="1">
            <a:spLocks noChangeArrowheads="1"/>
          </p:cNvSpPr>
          <p:nvPr/>
        </p:nvSpPr>
        <p:spPr bwMode="auto">
          <a:xfrm>
            <a:off x="5580063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3" name="Text Box 45"/>
          <p:cNvSpPr txBox="1">
            <a:spLocks noChangeArrowheads="1"/>
          </p:cNvSpPr>
          <p:nvPr/>
        </p:nvSpPr>
        <p:spPr bwMode="auto">
          <a:xfrm>
            <a:off x="6300788" y="1052513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4" name="Text Box 46"/>
          <p:cNvSpPr txBox="1">
            <a:spLocks noChangeArrowheads="1"/>
          </p:cNvSpPr>
          <p:nvPr/>
        </p:nvSpPr>
        <p:spPr bwMode="auto">
          <a:xfrm>
            <a:off x="6011863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5" name="Text Box 47"/>
          <p:cNvSpPr txBox="1">
            <a:spLocks noChangeArrowheads="1"/>
          </p:cNvSpPr>
          <p:nvPr/>
        </p:nvSpPr>
        <p:spPr bwMode="auto">
          <a:xfrm>
            <a:off x="5435600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6" name="Text Box 48"/>
          <p:cNvSpPr txBox="1">
            <a:spLocks noChangeArrowheads="1"/>
          </p:cNvSpPr>
          <p:nvPr/>
        </p:nvSpPr>
        <p:spPr bwMode="auto">
          <a:xfrm>
            <a:off x="7812088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7" name="Text Box 49"/>
          <p:cNvSpPr txBox="1">
            <a:spLocks noChangeArrowheads="1"/>
          </p:cNvSpPr>
          <p:nvPr/>
        </p:nvSpPr>
        <p:spPr bwMode="auto">
          <a:xfrm>
            <a:off x="7235825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8" name="Text Box 50"/>
          <p:cNvSpPr txBox="1">
            <a:spLocks noChangeArrowheads="1"/>
          </p:cNvSpPr>
          <p:nvPr/>
        </p:nvSpPr>
        <p:spPr bwMode="auto">
          <a:xfrm>
            <a:off x="7235825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9" name="Text Box 51"/>
          <p:cNvSpPr txBox="1">
            <a:spLocks noChangeArrowheads="1"/>
          </p:cNvSpPr>
          <p:nvPr/>
        </p:nvSpPr>
        <p:spPr bwMode="auto">
          <a:xfrm>
            <a:off x="8243888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0" name="Text Box 52"/>
          <p:cNvSpPr txBox="1">
            <a:spLocks noChangeArrowheads="1"/>
          </p:cNvSpPr>
          <p:nvPr/>
        </p:nvSpPr>
        <p:spPr bwMode="auto">
          <a:xfrm>
            <a:off x="6372225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1" name="Text Box 53"/>
          <p:cNvSpPr txBox="1">
            <a:spLocks noChangeArrowheads="1"/>
          </p:cNvSpPr>
          <p:nvPr/>
        </p:nvSpPr>
        <p:spPr bwMode="auto">
          <a:xfrm>
            <a:off x="4787900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2" name="Text Box 54"/>
          <p:cNvSpPr txBox="1">
            <a:spLocks noChangeArrowheads="1"/>
          </p:cNvSpPr>
          <p:nvPr/>
        </p:nvSpPr>
        <p:spPr bwMode="auto">
          <a:xfrm>
            <a:off x="6372225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3" name="Text Box 55"/>
          <p:cNvSpPr txBox="1">
            <a:spLocks noChangeArrowheads="1"/>
          </p:cNvSpPr>
          <p:nvPr/>
        </p:nvSpPr>
        <p:spPr bwMode="auto">
          <a:xfrm>
            <a:off x="611188" y="1196975"/>
            <a:ext cx="2408237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Add external nodes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4" name="Text Box 56"/>
          <p:cNvSpPr txBox="1">
            <a:spLocks noChangeArrowheads="1"/>
          </p:cNvSpPr>
          <p:nvPr/>
        </p:nvSpPr>
        <p:spPr bwMode="auto">
          <a:xfrm>
            <a:off x="611188" y="1989138"/>
            <a:ext cx="3521075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Label internal nodes with a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and external nodes with a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5" name="Text Box 57"/>
          <p:cNvSpPr txBox="1">
            <a:spLocks noChangeArrowheads="1"/>
          </p:cNvSpPr>
          <p:nvPr/>
        </p:nvSpPr>
        <p:spPr bwMode="auto">
          <a:xfrm>
            <a:off x="539750" y="3141663"/>
            <a:ext cx="3589338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Write the labels in level order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6" name="Text Box 58"/>
          <p:cNvSpPr txBox="1">
            <a:spLocks noChangeArrowheads="1"/>
          </p:cNvSpPr>
          <p:nvPr/>
        </p:nvSpPr>
        <p:spPr bwMode="auto">
          <a:xfrm>
            <a:off x="539750" y="3860800"/>
            <a:ext cx="39624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1 1 1 1 0 1 1 0 1 0 0 1 0 0 0 0 0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7" name="Text Box 59"/>
          <p:cNvSpPr txBox="1">
            <a:spLocks noChangeArrowheads="1"/>
          </p:cNvSpPr>
          <p:nvPr/>
        </p:nvSpPr>
        <p:spPr bwMode="auto">
          <a:xfrm>
            <a:off x="611188" y="4652963"/>
            <a:ext cx="5773737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One can reconstruct the tree from this sequence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8" name="Text Box 60"/>
          <p:cNvSpPr txBox="1">
            <a:spLocks noChangeArrowheads="1"/>
          </p:cNvSpPr>
          <p:nvPr/>
        </p:nvSpPr>
        <p:spPr bwMode="auto">
          <a:xfrm>
            <a:off x="611188" y="5373688"/>
            <a:ext cx="656907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An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n</a:t>
            </a:r>
            <a:r>
              <a:rPr lang="en-CA" altLang="en-US" sz="1800">
                <a:latin typeface="Tahoma" charset="0"/>
              </a:rPr>
              <a:t> node binary tree can be represented in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2n+1</a:t>
            </a:r>
            <a:r>
              <a:rPr lang="en-CA" altLang="en-US" sz="1800">
                <a:latin typeface="Tahoma" charset="0"/>
              </a:rPr>
              <a:t> bits.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9" name="Text Box 61"/>
          <p:cNvSpPr txBox="1">
            <a:spLocks noChangeArrowheads="1"/>
          </p:cNvSpPr>
          <p:nvPr/>
        </p:nvSpPr>
        <p:spPr bwMode="auto">
          <a:xfrm>
            <a:off x="611188" y="6092825"/>
            <a:ext cx="3379787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What about the operations?</a:t>
            </a:r>
            <a:endParaRPr lang="da-DK" altLang="en-US" sz="1800">
              <a:latin typeface="Tahom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557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556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1556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1556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1" dur="500"/>
                                        <p:tgtEl>
                                          <p:spTgt spid="1556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1556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1556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1556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3" dur="500"/>
                                        <p:tgtEl>
                                          <p:spTgt spid="1556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6" dur="500"/>
                                        <p:tgtEl>
                                          <p:spTgt spid="1556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9" dur="500"/>
                                        <p:tgtEl>
                                          <p:spTgt spid="1556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1556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5" dur="500"/>
                                        <p:tgtEl>
                                          <p:spTgt spid="1556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8" dur="500"/>
                                        <p:tgtEl>
                                          <p:spTgt spid="1556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1" dur="500"/>
                                        <p:tgtEl>
                                          <p:spTgt spid="1556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4" dur="500"/>
                                        <p:tgtEl>
                                          <p:spTgt spid="1556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7" dur="500"/>
                                        <p:tgtEl>
                                          <p:spTgt spid="1556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500"/>
                                        <p:tgtEl>
                                          <p:spTgt spid="1556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3" dur="500"/>
                                        <p:tgtEl>
                                          <p:spTgt spid="1556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 nodeType="clickPar">
                      <p:stCondLst>
                        <p:cond delay="indefinite"/>
                      </p:stCondLst>
                      <p:childTnLst>
                        <p:par>
                          <p:cTn id="6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 nodeType="clickPar">
                      <p:stCondLst>
                        <p:cond delay="indefinite"/>
                      </p:stCondLst>
                      <p:childTnLst>
                        <p:par>
                          <p:cTn id="6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4" fill="hold" nodeType="clickPar">
                      <p:stCondLst>
                        <p:cond delay="indefinite"/>
                      </p:stCondLst>
                      <p:childTnLst>
                        <p:par>
                          <p:cTn id="10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 nodeType="clickPar">
                      <p:stCondLst>
                        <p:cond delay="indefinite"/>
                      </p:stCondLst>
                      <p:childTnLst>
                        <p:par>
                          <p:cTn id="10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 nodeType="clickPar">
                      <p:stCondLst>
                        <p:cond delay="indefinite"/>
                      </p:stCondLst>
                      <p:childTnLst>
                        <p:par>
                          <p:cTn id="1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 nodeType="clickPar">
                      <p:stCondLst>
                        <p:cond delay="indefinite"/>
                      </p:stCondLst>
                      <p:childTnLst>
                        <p:par>
                          <p:cTn id="1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 nodeType="clickPar">
                      <p:stCondLst>
                        <p:cond delay="indefinite"/>
                      </p:stCondLst>
                      <p:childTnLst>
                        <p:par>
                          <p:cTn id="1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5660" grpId="0" animBg="1"/>
      <p:bldP spid="155661" grpId="0" animBg="1"/>
      <p:bldP spid="155662" grpId="0" animBg="1"/>
      <p:bldP spid="155663" grpId="0" animBg="1"/>
      <p:bldP spid="155664" grpId="0" animBg="1"/>
      <p:bldP spid="155665" grpId="0" animBg="1"/>
      <p:bldP spid="155666" grpId="0" animBg="1"/>
      <p:bldP spid="155667" grpId="0" animBg="1"/>
      <p:bldP spid="155668" grpId="0" animBg="1"/>
      <p:bldP spid="155676" grpId="0" animBg="1"/>
      <p:bldP spid="155677" grpId="0" animBg="1"/>
      <p:bldP spid="155678" grpId="0" animBg="1"/>
      <p:bldP spid="155679" grpId="0" animBg="1"/>
      <p:bldP spid="155680" grpId="0" animBg="1"/>
      <p:bldP spid="155681" grpId="0" animBg="1"/>
      <p:bldP spid="155682" grpId="0" animBg="1"/>
      <p:bldP spid="155683" grpId="0" animBg="1"/>
      <p:bldP spid="155684" grpId="0" animBg="1"/>
      <p:bldP spid="155685" grpId="0"/>
      <p:bldP spid="155686" grpId="0"/>
      <p:bldP spid="155688" grpId="0"/>
      <p:bldP spid="155689" grpId="0"/>
      <p:bldP spid="155690" grpId="0"/>
      <p:bldP spid="155691" grpId="0"/>
      <p:bldP spid="155692" grpId="0"/>
      <p:bldP spid="155693" grpId="0"/>
      <p:bldP spid="155694" grpId="0"/>
      <p:bldP spid="155695" grpId="0"/>
      <p:bldP spid="155696" grpId="0"/>
      <p:bldP spid="155697" grpId="0"/>
      <p:bldP spid="155698" grpId="0"/>
      <p:bldP spid="155699" grpId="0"/>
      <p:bldP spid="155700" grpId="0"/>
      <p:bldP spid="155701" grpId="0"/>
      <p:bldP spid="155702" grpId="0"/>
      <p:bldP spid="155703" grpId="0"/>
      <p:bldP spid="155704" grpId="0"/>
      <p:bldP spid="155705" grpId="0"/>
      <p:bldP spid="155706" grpId="0"/>
      <p:bldP spid="155707" grpId="0"/>
      <p:bldP spid="155708" grpId="0"/>
      <p:bldP spid="15570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CA" altLang="en-US" sz="3600"/>
              <a:t>Heap-like notation for a binary tree</a:t>
            </a:r>
            <a:endParaRPr lang="da-DK" altLang="en-US" sz="3600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CA" altLang="en-US"/>
              <a:t> </a:t>
            </a:r>
            <a:endParaRPr lang="da-DK" altLang="en-US"/>
          </a:p>
        </p:txBody>
      </p:sp>
      <p:sp>
        <p:nvSpPr>
          <p:cNvPr id="15364" name="Oval 4"/>
          <p:cNvSpPr>
            <a:spLocks noChangeArrowheads="1"/>
          </p:cNvSpPr>
          <p:nvPr/>
        </p:nvSpPr>
        <p:spPr bwMode="auto">
          <a:xfrm>
            <a:off x="6588125" y="11969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5" name="Oval 5"/>
          <p:cNvSpPr>
            <a:spLocks noChangeArrowheads="1"/>
          </p:cNvSpPr>
          <p:nvPr/>
        </p:nvSpPr>
        <p:spPr bwMode="auto">
          <a:xfrm>
            <a:off x="5867400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6" name="Oval 6"/>
          <p:cNvSpPr>
            <a:spLocks noChangeArrowheads="1"/>
          </p:cNvSpPr>
          <p:nvPr/>
        </p:nvSpPr>
        <p:spPr bwMode="auto">
          <a:xfrm>
            <a:off x="7596188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7" name="Oval 7"/>
          <p:cNvSpPr>
            <a:spLocks noChangeArrowheads="1"/>
          </p:cNvSpPr>
          <p:nvPr/>
        </p:nvSpPr>
        <p:spPr bwMode="auto">
          <a:xfrm>
            <a:off x="7308850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8" name="Oval 8"/>
          <p:cNvSpPr>
            <a:spLocks noChangeArrowheads="1"/>
          </p:cNvSpPr>
          <p:nvPr/>
        </p:nvSpPr>
        <p:spPr bwMode="auto">
          <a:xfrm>
            <a:off x="5724525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9" name="Oval 9"/>
          <p:cNvSpPr>
            <a:spLocks noChangeArrowheads="1"/>
          </p:cNvSpPr>
          <p:nvPr/>
        </p:nvSpPr>
        <p:spPr bwMode="auto">
          <a:xfrm>
            <a:off x="6877050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0" name="Oval 10"/>
          <p:cNvSpPr>
            <a:spLocks noChangeArrowheads="1"/>
          </p:cNvSpPr>
          <p:nvPr/>
        </p:nvSpPr>
        <p:spPr bwMode="auto">
          <a:xfrm>
            <a:off x="5364163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1" name="Oval 11"/>
          <p:cNvSpPr>
            <a:spLocks noChangeArrowheads="1"/>
          </p:cNvSpPr>
          <p:nvPr/>
        </p:nvSpPr>
        <p:spPr bwMode="auto">
          <a:xfrm>
            <a:off x="7812088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2" name="Rectangle 12"/>
          <p:cNvSpPr>
            <a:spLocks noChangeArrowheads="1"/>
          </p:cNvSpPr>
          <p:nvPr/>
        </p:nvSpPr>
        <p:spPr bwMode="auto">
          <a:xfrm>
            <a:off x="6300788" y="2492375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3" name="Rectangle 13"/>
          <p:cNvSpPr>
            <a:spLocks noChangeArrowheads="1"/>
          </p:cNvSpPr>
          <p:nvPr/>
        </p:nvSpPr>
        <p:spPr bwMode="auto">
          <a:xfrm>
            <a:off x="7885113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4" name="Rectangle 14"/>
          <p:cNvSpPr>
            <a:spLocks noChangeArrowheads="1"/>
          </p:cNvSpPr>
          <p:nvPr/>
        </p:nvSpPr>
        <p:spPr bwMode="auto">
          <a:xfrm>
            <a:off x="7308850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5" name="Rectangle 15"/>
          <p:cNvSpPr>
            <a:spLocks noChangeArrowheads="1"/>
          </p:cNvSpPr>
          <p:nvPr/>
        </p:nvSpPr>
        <p:spPr bwMode="auto">
          <a:xfrm>
            <a:off x="6084888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6" name="Rectangle 16"/>
          <p:cNvSpPr>
            <a:spLocks noChangeArrowheads="1"/>
          </p:cNvSpPr>
          <p:nvPr/>
        </p:nvSpPr>
        <p:spPr bwMode="auto">
          <a:xfrm>
            <a:off x="5508625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7" name="Rectangle 17"/>
          <p:cNvSpPr>
            <a:spLocks noChangeArrowheads="1"/>
          </p:cNvSpPr>
          <p:nvPr/>
        </p:nvSpPr>
        <p:spPr bwMode="auto">
          <a:xfrm>
            <a:off x="5076825" y="32131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8" name="Rectangle 18"/>
          <p:cNvSpPr>
            <a:spLocks noChangeArrowheads="1"/>
          </p:cNvSpPr>
          <p:nvPr/>
        </p:nvSpPr>
        <p:spPr bwMode="auto">
          <a:xfrm>
            <a:off x="6659563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9" name="Rectangle 19"/>
          <p:cNvSpPr>
            <a:spLocks noChangeArrowheads="1"/>
          </p:cNvSpPr>
          <p:nvPr/>
        </p:nvSpPr>
        <p:spPr bwMode="auto">
          <a:xfrm>
            <a:off x="7164388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a-DK" altLang="en-US" sz="1800">
              <a:latin typeface="Tahoma" charset="0"/>
            </a:endParaRPr>
          </a:p>
        </p:txBody>
      </p:sp>
      <p:sp>
        <p:nvSpPr>
          <p:cNvPr id="15380" name="Rectangle 20"/>
          <p:cNvSpPr>
            <a:spLocks noChangeArrowheads="1"/>
          </p:cNvSpPr>
          <p:nvPr/>
        </p:nvSpPr>
        <p:spPr bwMode="auto">
          <a:xfrm>
            <a:off x="8101013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81" name="Line 21"/>
          <p:cNvSpPr>
            <a:spLocks noChangeShapeType="1"/>
          </p:cNvSpPr>
          <p:nvPr/>
        </p:nvSpPr>
        <p:spPr bwMode="auto">
          <a:xfrm flipH="1">
            <a:off x="5940425" y="1268413"/>
            <a:ext cx="719138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2" name="Line 22"/>
          <p:cNvSpPr>
            <a:spLocks noChangeShapeType="1"/>
          </p:cNvSpPr>
          <p:nvPr/>
        </p:nvSpPr>
        <p:spPr bwMode="auto">
          <a:xfrm flipH="1">
            <a:off x="5435600" y="1989138"/>
            <a:ext cx="504825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3" name="Line 23"/>
          <p:cNvSpPr>
            <a:spLocks noChangeShapeType="1"/>
          </p:cNvSpPr>
          <p:nvPr/>
        </p:nvSpPr>
        <p:spPr bwMode="auto">
          <a:xfrm>
            <a:off x="5435600" y="2636838"/>
            <a:ext cx="431800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4" name="Line 24"/>
          <p:cNvSpPr>
            <a:spLocks noChangeShapeType="1"/>
          </p:cNvSpPr>
          <p:nvPr/>
        </p:nvSpPr>
        <p:spPr bwMode="auto">
          <a:xfrm>
            <a:off x="6732588" y="1341438"/>
            <a:ext cx="7191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5" name="Line 25"/>
          <p:cNvSpPr>
            <a:spLocks noChangeShapeType="1"/>
          </p:cNvSpPr>
          <p:nvPr/>
        </p:nvSpPr>
        <p:spPr bwMode="auto">
          <a:xfrm flipH="1">
            <a:off x="6948488" y="1989138"/>
            <a:ext cx="5032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6" name="Line 26"/>
          <p:cNvSpPr>
            <a:spLocks noChangeShapeType="1"/>
          </p:cNvSpPr>
          <p:nvPr/>
        </p:nvSpPr>
        <p:spPr bwMode="auto">
          <a:xfrm>
            <a:off x="7380288" y="1916113"/>
            <a:ext cx="504825" cy="64928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7" name="Line 27"/>
          <p:cNvSpPr>
            <a:spLocks noChangeShapeType="1"/>
          </p:cNvSpPr>
          <p:nvPr/>
        </p:nvSpPr>
        <p:spPr bwMode="auto">
          <a:xfrm flipH="1">
            <a:off x="7667625" y="2636838"/>
            <a:ext cx="288925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8" name="Line 28"/>
          <p:cNvSpPr>
            <a:spLocks noChangeShapeType="1"/>
          </p:cNvSpPr>
          <p:nvPr/>
        </p:nvSpPr>
        <p:spPr bwMode="auto">
          <a:xfrm>
            <a:off x="6011863" y="1989138"/>
            <a:ext cx="360362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9" name="Line 29"/>
          <p:cNvSpPr>
            <a:spLocks noChangeShapeType="1"/>
          </p:cNvSpPr>
          <p:nvPr/>
        </p:nvSpPr>
        <p:spPr bwMode="auto">
          <a:xfrm flipH="1">
            <a:off x="5148263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0" name="Line 30"/>
          <p:cNvSpPr>
            <a:spLocks noChangeShapeType="1"/>
          </p:cNvSpPr>
          <p:nvPr/>
        </p:nvSpPr>
        <p:spPr bwMode="auto">
          <a:xfrm flipH="1">
            <a:off x="5580063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1" name="Line 31"/>
          <p:cNvSpPr>
            <a:spLocks noChangeShapeType="1"/>
          </p:cNvSpPr>
          <p:nvPr/>
        </p:nvSpPr>
        <p:spPr bwMode="auto">
          <a:xfrm>
            <a:off x="5867400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2" name="Line 32"/>
          <p:cNvSpPr>
            <a:spLocks noChangeShapeType="1"/>
          </p:cNvSpPr>
          <p:nvPr/>
        </p:nvSpPr>
        <p:spPr bwMode="auto">
          <a:xfrm flipH="1">
            <a:off x="6732588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3" name="Line 33"/>
          <p:cNvSpPr>
            <a:spLocks noChangeShapeType="1"/>
          </p:cNvSpPr>
          <p:nvPr/>
        </p:nvSpPr>
        <p:spPr bwMode="auto">
          <a:xfrm>
            <a:off x="7019925" y="2636838"/>
            <a:ext cx="288925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4" name="Line 34"/>
          <p:cNvSpPr>
            <a:spLocks noChangeShapeType="1"/>
          </p:cNvSpPr>
          <p:nvPr/>
        </p:nvSpPr>
        <p:spPr bwMode="auto">
          <a:xfrm>
            <a:off x="7956550" y="2636838"/>
            <a:ext cx="215900" cy="647700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5" name="Line 35"/>
          <p:cNvSpPr>
            <a:spLocks noChangeShapeType="1"/>
          </p:cNvSpPr>
          <p:nvPr/>
        </p:nvSpPr>
        <p:spPr bwMode="auto">
          <a:xfrm flipH="1">
            <a:off x="7380288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6" name="Line 36"/>
          <p:cNvSpPr>
            <a:spLocks noChangeShapeType="1"/>
          </p:cNvSpPr>
          <p:nvPr/>
        </p:nvSpPr>
        <p:spPr bwMode="auto">
          <a:xfrm>
            <a:off x="7667625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7" name="Text Box 57"/>
          <p:cNvSpPr txBox="1">
            <a:spLocks noChangeArrowheads="1"/>
          </p:cNvSpPr>
          <p:nvPr/>
        </p:nvSpPr>
        <p:spPr bwMode="auto">
          <a:xfrm>
            <a:off x="1187450" y="5589588"/>
            <a:ext cx="5824538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1  1  1  1  0  1  1  0  1  0   0   1   0  0   0   0   0 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6734" name="Text Box 62"/>
          <p:cNvSpPr txBox="1">
            <a:spLocks noChangeArrowheads="1"/>
          </p:cNvSpPr>
          <p:nvPr/>
        </p:nvSpPr>
        <p:spPr bwMode="auto">
          <a:xfrm>
            <a:off x="1187450" y="6021388"/>
            <a:ext cx="58594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1  2  3  4  5  6  7  8  9 10 11 12 13 14 15 16 17 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5" name="Text Box 63"/>
          <p:cNvSpPr txBox="1">
            <a:spLocks noChangeArrowheads="1"/>
          </p:cNvSpPr>
          <p:nvPr/>
        </p:nvSpPr>
        <p:spPr bwMode="auto">
          <a:xfrm>
            <a:off x="4787900" y="29972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8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6" name="Text Box 64"/>
          <p:cNvSpPr txBox="1">
            <a:spLocks noChangeArrowheads="1"/>
          </p:cNvSpPr>
          <p:nvPr/>
        </p:nvSpPr>
        <p:spPr bwMode="auto">
          <a:xfrm>
            <a:off x="6011863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5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7" name="Text Box 65"/>
          <p:cNvSpPr txBox="1">
            <a:spLocks noChangeArrowheads="1"/>
          </p:cNvSpPr>
          <p:nvPr/>
        </p:nvSpPr>
        <p:spPr bwMode="auto">
          <a:xfrm>
            <a:off x="7956550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7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8" name="Text Box 66"/>
          <p:cNvSpPr txBox="1">
            <a:spLocks noChangeArrowheads="1"/>
          </p:cNvSpPr>
          <p:nvPr/>
        </p:nvSpPr>
        <p:spPr bwMode="auto">
          <a:xfrm>
            <a:off x="6659563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6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9" name="Text Box 67"/>
          <p:cNvSpPr txBox="1">
            <a:spLocks noChangeArrowheads="1"/>
          </p:cNvSpPr>
          <p:nvPr/>
        </p:nvSpPr>
        <p:spPr bwMode="auto">
          <a:xfrm>
            <a:off x="5076825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4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0" name="Text Box 68"/>
          <p:cNvSpPr txBox="1">
            <a:spLocks noChangeArrowheads="1"/>
          </p:cNvSpPr>
          <p:nvPr/>
        </p:nvSpPr>
        <p:spPr bwMode="auto">
          <a:xfrm>
            <a:off x="7451725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1" name="Text Box 69"/>
          <p:cNvSpPr txBox="1">
            <a:spLocks noChangeArrowheads="1"/>
          </p:cNvSpPr>
          <p:nvPr/>
        </p:nvSpPr>
        <p:spPr bwMode="auto">
          <a:xfrm>
            <a:off x="5580063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2" name="Text Box 70"/>
          <p:cNvSpPr txBox="1">
            <a:spLocks noChangeArrowheads="1"/>
          </p:cNvSpPr>
          <p:nvPr/>
        </p:nvSpPr>
        <p:spPr bwMode="auto">
          <a:xfrm>
            <a:off x="6300788" y="1052513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3" name="Text Box 71"/>
          <p:cNvSpPr txBox="1">
            <a:spLocks noChangeArrowheads="1"/>
          </p:cNvSpPr>
          <p:nvPr/>
        </p:nvSpPr>
        <p:spPr bwMode="auto">
          <a:xfrm>
            <a:off x="5867400" y="29972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9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4" name="Text Box 72"/>
          <p:cNvSpPr txBox="1">
            <a:spLocks noChangeArrowheads="1"/>
          </p:cNvSpPr>
          <p:nvPr/>
        </p:nvSpPr>
        <p:spPr bwMode="auto">
          <a:xfrm>
            <a:off x="7740650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17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5" name="Text Box 73"/>
          <p:cNvSpPr txBox="1">
            <a:spLocks noChangeArrowheads="1"/>
          </p:cNvSpPr>
          <p:nvPr/>
        </p:nvSpPr>
        <p:spPr bwMode="auto">
          <a:xfrm>
            <a:off x="7164388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16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6" name="Text Box 74"/>
          <p:cNvSpPr txBox="1">
            <a:spLocks noChangeArrowheads="1"/>
          </p:cNvSpPr>
          <p:nvPr/>
        </p:nvSpPr>
        <p:spPr bwMode="auto">
          <a:xfrm>
            <a:off x="5940425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15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7" name="Text Box 75"/>
          <p:cNvSpPr txBox="1">
            <a:spLocks noChangeArrowheads="1"/>
          </p:cNvSpPr>
          <p:nvPr/>
        </p:nvSpPr>
        <p:spPr bwMode="auto">
          <a:xfrm>
            <a:off x="5364163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14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8" name="Text Box 76"/>
          <p:cNvSpPr txBox="1">
            <a:spLocks noChangeArrowheads="1"/>
          </p:cNvSpPr>
          <p:nvPr/>
        </p:nvSpPr>
        <p:spPr bwMode="auto">
          <a:xfrm>
            <a:off x="8243888" y="29972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13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9" name="Text Box 77"/>
          <p:cNvSpPr txBox="1">
            <a:spLocks noChangeArrowheads="1"/>
          </p:cNvSpPr>
          <p:nvPr/>
        </p:nvSpPr>
        <p:spPr bwMode="auto">
          <a:xfrm>
            <a:off x="7308850" y="2924175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12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50" name="Text Box 78"/>
          <p:cNvSpPr txBox="1">
            <a:spLocks noChangeArrowheads="1"/>
          </p:cNvSpPr>
          <p:nvPr/>
        </p:nvSpPr>
        <p:spPr bwMode="auto">
          <a:xfrm>
            <a:off x="6804025" y="29972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11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51" name="Text Box 79"/>
          <p:cNvSpPr txBox="1">
            <a:spLocks noChangeArrowheads="1"/>
          </p:cNvSpPr>
          <p:nvPr/>
        </p:nvSpPr>
        <p:spPr bwMode="auto">
          <a:xfrm>
            <a:off x="6227763" y="29972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10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52" name="Text Box 80"/>
          <p:cNvSpPr txBox="1">
            <a:spLocks noChangeArrowheads="1"/>
          </p:cNvSpPr>
          <p:nvPr/>
        </p:nvSpPr>
        <p:spPr bwMode="auto">
          <a:xfrm>
            <a:off x="6516688" y="14128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3" name="Text Box 81"/>
          <p:cNvSpPr txBox="1">
            <a:spLocks noChangeArrowheads="1"/>
          </p:cNvSpPr>
          <p:nvPr/>
        </p:nvSpPr>
        <p:spPr bwMode="auto">
          <a:xfrm>
            <a:off x="7524750" y="34290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8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4" name="Text Box 82"/>
          <p:cNvSpPr txBox="1">
            <a:spLocks noChangeArrowheads="1"/>
          </p:cNvSpPr>
          <p:nvPr/>
        </p:nvSpPr>
        <p:spPr bwMode="auto">
          <a:xfrm>
            <a:off x="5724525" y="34290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7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5" name="Text Box 83"/>
          <p:cNvSpPr txBox="1">
            <a:spLocks noChangeArrowheads="1"/>
          </p:cNvSpPr>
          <p:nvPr/>
        </p:nvSpPr>
        <p:spPr bwMode="auto">
          <a:xfrm>
            <a:off x="7812088" y="27082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6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6" name="Text Box 84"/>
          <p:cNvSpPr txBox="1">
            <a:spLocks noChangeArrowheads="1"/>
          </p:cNvSpPr>
          <p:nvPr/>
        </p:nvSpPr>
        <p:spPr bwMode="auto">
          <a:xfrm>
            <a:off x="6877050" y="27082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5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7" name="Text Box 85"/>
          <p:cNvSpPr txBox="1">
            <a:spLocks noChangeArrowheads="1"/>
          </p:cNvSpPr>
          <p:nvPr/>
        </p:nvSpPr>
        <p:spPr bwMode="auto">
          <a:xfrm>
            <a:off x="5292725" y="27082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4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8" name="Text Box 86"/>
          <p:cNvSpPr txBox="1">
            <a:spLocks noChangeArrowheads="1"/>
          </p:cNvSpPr>
          <p:nvPr/>
        </p:nvSpPr>
        <p:spPr bwMode="auto">
          <a:xfrm>
            <a:off x="7308850" y="20605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9" name="Text Box 87"/>
          <p:cNvSpPr txBox="1">
            <a:spLocks noChangeArrowheads="1"/>
          </p:cNvSpPr>
          <p:nvPr/>
        </p:nvSpPr>
        <p:spPr bwMode="auto">
          <a:xfrm>
            <a:off x="5795963" y="19891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60" name="Text Box 88"/>
          <p:cNvSpPr txBox="1">
            <a:spLocks noChangeArrowheads="1"/>
          </p:cNvSpPr>
          <p:nvPr/>
        </p:nvSpPr>
        <p:spPr bwMode="auto">
          <a:xfrm>
            <a:off x="1187450" y="5084763"/>
            <a:ext cx="57245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1  2  3  4      5  6      7           8</a:t>
            </a:r>
            <a:r>
              <a:rPr lang="en-CA" altLang="en-US" sz="1800">
                <a:latin typeface="Tahoma" charset="0"/>
              </a:rPr>
              <a:t>                     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 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6761" name="Text Box 89"/>
          <p:cNvSpPr txBox="1">
            <a:spLocks noChangeArrowheads="1"/>
          </p:cNvSpPr>
          <p:nvPr/>
        </p:nvSpPr>
        <p:spPr bwMode="auto">
          <a:xfrm>
            <a:off x="817913" y="4006994"/>
            <a:ext cx="3813865" cy="7848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None/>
            </a:pPr>
            <a:r>
              <a:rPr lang="en-CA" altLang="en-US" sz="1800" dirty="0">
                <a:latin typeface="Tahoma" charset="0"/>
              </a:rPr>
              <a:t>Let </a:t>
            </a:r>
            <a:r>
              <a:rPr lang="en-CA" altLang="en-US" sz="1800" dirty="0">
                <a:solidFill>
                  <a:srgbClr val="339933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 be </a:t>
            </a:r>
            <a:r>
              <a:rPr lang="en-CA" altLang="en-US" sz="1800" dirty="0" smtClean="0">
                <a:latin typeface="Tahoma" charset="0"/>
              </a:rPr>
              <a:t>an internal node or a leaf: </a:t>
            </a:r>
            <a:endParaRPr lang="en-CA" altLang="en-US" sz="1800" dirty="0">
              <a:latin typeface="Tahoma" charset="0"/>
            </a:endParaRPr>
          </a:p>
          <a:p>
            <a:pPr eaLnBrk="1" hangingPunct="1">
              <a:lnSpc>
                <a:spcPct val="150000"/>
              </a:lnSpc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 smtClean="0">
                <a:latin typeface="Tahoma" charset="0"/>
              </a:rPr>
              <a:t>- parent(</a:t>
            </a:r>
            <a:r>
              <a:rPr lang="en-CA" altLang="en-US" sz="1800" dirty="0" smtClean="0">
                <a:solidFill>
                  <a:srgbClr val="0066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) =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On red (</a:t>
            </a:r>
            <a:r>
              <a:rPr lang="en-CA" altLang="en-US" sz="1800" dirty="0">
                <a:solidFill>
                  <a:srgbClr val="006600"/>
                </a:solidFill>
                <a:latin typeface="OpenSymbol" charset="0"/>
              </a:rPr>
              <a:t>⌊</a:t>
            </a:r>
            <a:r>
              <a:rPr lang="en-CA" altLang="en-US" sz="1800" dirty="0">
                <a:solidFill>
                  <a:srgbClr val="006600"/>
                </a:solidFill>
                <a:latin typeface="Tahoma" charset="0"/>
              </a:rPr>
              <a:t>x/2</a:t>
            </a:r>
            <a:r>
              <a:rPr lang="en-CA" altLang="en-US" sz="1800" dirty="0">
                <a:solidFill>
                  <a:srgbClr val="006600"/>
                </a:solidFill>
                <a:latin typeface="OpenSymbol" charset="0"/>
              </a:rPr>
              <a:t>⌋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)</a:t>
            </a:r>
          </a:p>
        </p:txBody>
      </p:sp>
      <p:sp>
        <p:nvSpPr>
          <p:cNvPr id="156762" name="Text Box 90"/>
          <p:cNvSpPr txBox="1">
            <a:spLocks noChangeArrowheads="1"/>
          </p:cNvSpPr>
          <p:nvPr/>
        </p:nvSpPr>
        <p:spPr bwMode="auto">
          <a:xfrm>
            <a:off x="787400" y="2636838"/>
            <a:ext cx="3744038" cy="143116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ts val="600"/>
              </a:spcBef>
              <a:buClrTx/>
              <a:buSzTx/>
              <a:buFontTx/>
              <a:buNone/>
            </a:pPr>
            <a:r>
              <a:rPr lang="en-CA" altLang="en-US" sz="1800" dirty="0" smtClean="0">
                <a:latin typeface="Tahoma" charset="0"/>
              </a:rPr>
              <a:t>Let </a:t>
            </a:r>
            <a:r>
              <a:rPr lang="en-CA" altLang="en-US" sz="1800" dirty="0" smtClean="0">
                <a:solidFill>
                  <a:srgbClr val="C00000"/>
                </a:solidFill>
                <a:latin typeface="Tahoma" charset="0"/>
              </a:rPr>
              <a:t>x</a:t>
            </a:r>
            <a:r>
              <a:rPr lang="en-CA" altLang="en-US" sz="1800" dirty="0" smtClean="0">
                <a:latin typeface="Tahoma" charset="0"/>
              </a:rPr>
              <a:t> be an internal node: </a:t>
            </a:r>
          </a:p>
          <a:p>
            <a:pPr marL="285750" indent="-285750" eaLnBrk="1" hangingPunct="1">
              <a:spcBef>
                <a:spcPts val="600"/>
              </a:spcBef>
              <a:buClrTx/>
              <a:buSzTx/>
              <a:buFontTx/>
              <a:buChar char="-"/>
            </a:pPr>
            <a:r>
              <a:rPr lang="en-CA" altLang="en-US" sz="1800" dirty="0" smtClean="0">
                <a:latin typeface="Tahoma" charset="0"/>
              </a:rPr>
              <a:t>left </a:t>
            </a:r>
            <a:r>
              <a:rPr lang="en-CA" altLang="en-US" sz="1800" dirty="0">
                <a:latin typeface="Tahoma" charset="0"/>
              </a:rPr>
              <a:t>child(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) = </a:t>
            </a:r>
            <a:r>
              <a:rPr lang="en-CA" altLang="en-US" sz="1800" dirty="0">
                <a:solidFill>
                  <a:srgbClr val="339933"/>
                </a:solidFill>
                <a:latin typeface="Tahoma" charset="0"/>
              </a:rPr>
              <a:t>On green(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2x</a:t>
            </a:r>
            <a:r>
              <a:rPr lang="en-CA" altLang="en-US" sz="1800" dirty="0" smtClean="0">
                <a:solidFill>
                  <a:srgbClr val="339933"/>
                </a:solidFill>
                <a:latin typeface="Tahoma" charset="0"/>
              </a:rPr>
              <a:t>)</a:t>
            </a:r>
            <a:endParaRPr lang="da-DK" altLang="en-US" sz="1800" dirty="0">
              <a:solidFill>
                <a:srgbClr val="339933"/>
              </a:solidFill>
              <a:latin typeface="Tahoma" charset="0"/>
            </a:endParaRPr>
          </a:p>
          <a:p>
            <a:pPr marL="285750" indent="-285750" eaLnBrk="1" hangingPunct="1">
              <a:spcBef>
                <a:spcPts val="600"/>
              </a:spcBef>
              <a:buClrTx/>
              <a:buSzTx/>
              <a:buFontTx/>
              <a:buChar char="-"/>
            </a:pPr>
            <a:r>
              <a:rPr lang="en-CA" altLang="en-US" sz="1800" dirty="0">
                <a:latin typeface="Tahoma" charset="0"/>
              </a:rPr>
              <a:t>right child(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) = </a:t>
            </a:r>
            <a:r>
              <a:rPr lang="en-CA" altLang="en-US" sz="1800" dirty="0">
                <a:solidFill>
                  <a:srgbClr val="339933"/>
                </a:solidFill>
                <a:latin typeface="Tahoma" charset="0"/>
              </a:rPr>
              <a:t>On green(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2x+1</a:t>
            </a:r>
            <a:r>
              <a:rPr lang="en-CA" altLang="en-US" sz="1800" dirty="0" smtClean="0">
                <a:solidFill>
                  <a:srgbClr val="339933"/>
                </a:solidFill>
                <a:latin typeface="Tahoma" charset="0"/>
              </a:rPr>
              <a:t>)</a:t>
            </a:r>
          </a:p>
          <a:p>
            <a:pPr marL="285750" indent="-285750" eaLnBrk="1" hangingPunct="1">
              <a:spcBef>
                <a:spcPts val="600"/>
              </a:spcBef>
              <a:buClrTx/>
              <a:buSzTx/>
              <a:buFontTx/>
              <a:buChar char="-"/>
            </a:pPr>
            <a:r>
              <a:rPr lang="en-CA" altLang="en-US" sz="1800" dirty="0" smtClean="0">
                <a:solidFill>
                  <a:srgbClr val="339933"/>
                </a:solidFill>
                <a:latin typeface="Tahoma" charset="0"/>
              </a:rPr>
              <a:t>If bit is 0 then pointer is NULL</a:t>
            </a:r>
            <a:endParaRPr lang="da-DK" altLang="en-US" sz="1800" dirty="0">
              <a:solidFill>
                <a:srgbClr val="339933"/>
              </a:solidFill>
              <a:latin typeface="Tahoma" charset="0"/>
            </a:endParaRPr>
          </a:p>
        </p:txBody>
      </p:sp>
      <p:sp>
        <p:nvSpPr>
          <p:cNvPr id="156764" name="Text Box 92"/>
          <p:cNvSpPr txBox="1">
            <a:spLocks noChangeArrowheads="1"/>
          </p:cNvSpPr>
          <p:nvPr/>
        </p:nvSpPr>
        <p:spPr bwMode="auto">
          <a:xfrm>
            <a:off x="792163" y="1343025"/>
            <a:ext cx="4043351" cy="92333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0066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>
                <a:latin typeface="Tahoma" charset="0"/>
                <a:sym typeface="Symbol" charset="2"/>
              </a:rPr>
              <a:t>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: #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1</a:t>
            </a:r>
            <a:r>
              <a:rPr lang="en-CA" altLang="en-US" sz="1800" dirty="0">
                <a:latin typeface="Tahoma" charset="0"/>
              </a:rPr>
              <a:t>’s up to </a:t>
            </a:r>
            <a:r>
              <a:rPr lang="en-CA" altLang="en-US" sz="1800" dirty="0">
                <a:solidFill>
                  <a:srgbClr val="006600"/>
                </a:solidFill>
                <a:latin typeface="Tahoma" charset="0"/>
              </a:rPr>
              <a:t>x         </a:t>
            </a:r>
            <a:r>
              <a:rPr lang="en-CA" altLang="en-US" sz="1800" dirty="0">
                <a:solidFill>
                  <a:srgbClr val="5C37FB"/>
                </a:solidFill>
                <a:latin typeface="Tahoma" charset="0"/>
              </a:rPr>
              <a:t>(</a:t>
            </a:r>
            <a:r>
              <a:rPr lang="en-CA" altLang="en-US" sz="1800" dirty="0" smtClean="0">
                <a:solidFill>
                  <a:srgbClr val="5C37FB"/>
                </a:solidFill>
                <a:latin typeface="Tahoma" charset="0"/>
              </a:rPr>
              <a:t>Rank</a:t>
            </a:r>
            <a:r>
              <a:rPr lang="en-CA" altLang="en-US" sz="1800" baseline="-25000" dirty="0" smtClean="0">
                <a:solidFill>
                  <a:srgbClr val="5C37FB"/>
                </a:solidFill>
                <a:latin typeface="Tahoma" charset="0"/>
              </a:rPr>
              <a:t>1</a:t>
            </a:r>
            <a:r>
              <a:rPr lang="en-CA" altLang="en-US" sz="1800" dirty="0" smtClean="0">
                <a:solidFill>
                  <a:srgbClr val="5C37FB"/>
                </a:solidFill>
                <a:latin typeface="Tahoma" charset="0"/>
              </a:rPr>
              <a:t>(</a:t>
            </a:r>
            <a:r>
              <a:rPr lang="en-CA" altLang="en-US" sz="1800" dirty="0" smtClean="0">
                <a:solidFill>
                  <a:srgbClr val="339933"/>
                </a:solidFill>
                <a:latin typeface="Tahoma" charset="0"/>
              </a:rPr>
              <a:t>x</a:t>
            </a:r>
            <a:r>
              <a:rPr lang="en-CA" altLang="en-US" sz="1800" dirty="0" smtClean="0">
                <a:solidFill>
                  <a:srgbClr val="5C37FB"/>
                </a:solidFill>
                <a:latin typeface="Tahoma" charset="0"/>
              </a:rPr>
              <a:t>))</a:t>
            </a:r>
            <a:endParaRPr lang="en-CA" altLang="en-US" sz="1800" dirty="0">
              <a:solidFill>
                <a:srgbClr val="5C37FB"/>
              </a:solidFill>
              <a:latin typeface="Tahoma" charset="0"/>
            </a:endParaRP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CA" altLang="en-US" sz="1800" dirty="0">
              <a:latin typeface="Tahoma" charset="0"/>
            </a:endParaRP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>
                <a:latin typeface="Tahoma" charset="0"/>
                <a:sym typeface="Symbol" charset="2"/>
              </a:rPr>
              <a:t> </a:t>
            </a:r>
            <a:r>
              <a:rPr lang="en-CA" altLang="en-US" sz="1800" dirty="0">
                <a:solidFill>
                  <a:srgbClr val="0066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: position of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 dirty="0">
                <a:latin typeface="Tahoma" charset="0"/>
              </a:rPr>
              <a:t>-</a:t>
            </a:r>
            <a:r>
              <a:rPr lang="en-CA" altLang="en-US" sz="1800" dirty="0" err="1">
                <a:latin typeface="Tahoma" charset="0"/>
              </a:rPr>
              <a:t>th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1   </a:t>
            </a:r>
            <a:r>
              <a:rPr lang="en-CA" altLang="en-US" sz="1800" dirty="0">
                <a:solidFill>
                  <a:srgbClr val="5C37FB"/>
                </a:solidFill>
                <a:latin typeface="Tahoma" charset="0"/>
              </a:rPr>
              <a:t>(</a:t>
            </a:r>
            <a:r>
              <a:rPr lang="en-CA" altLang="en-US" sz="1800" dirty="0" smtClean="0">
                <a:solidFill>
                  <a:srgbClr val="5C37FB"/>
                </a:solidFill>
                <a:latin typeface="Tahoma" charset="0"/>
              </a:rPr>
              <a:t>Select</a:t>
            </a:r>
            <a:r>
              <a:rPr lang="en-CA" altLang="en-US" sz="1800" baseline="-25000" dirty="0">
                <a:solidFill>
                  <a:srgbClr val="5C37FB"/>
                </a:solidFill>
                <a:latin typeface="Tahoma" charset="0"/>
              </a:rPr>
              <a:t>1</a:t>
            </a:r>
            <a:r>
              <a:rPr lang="en-CA" altLang="en-US" sz="1800" dirty="0">
                <a:solidFill>
                  <a:srgbClr val="5C37FB"/>
                </a:solidFill>
                <a:latin typeface="Tahoma" charset="0"/>
              </a:rPr>
              <a:t>(</a:t>
            </a:r>
            <a:r>
              <a:rPr lang="en-CA" altLang="en-US" sz="1800" dirty="0">
                <a:solidFill>
                  <a:srgbClr val="C00000"/>
                </a:solidFill>
                <a:latin typeface="Tahoma" charset="0"/>
              </a:rPr>
              <a:t>x</a:t>
            </a:r>
            <a:r>
              <a:rPr lang="en-CA" altLang="en-US" sz="1800" dirty="0">
                <a:solidFill>
                  <a:srgbClr val="5C37FB"/>
                </a:solidFill>
                <a:latin typeface="Tahoma" charset="0"/>
              </a:rPr>
              <a:t>))</a:t>
            </a:r>
            <a:endParaRPr lang="da-DK" altLang="en-US" sz="1800" dirty="0">
              <a:solidFill>
                <a:srgbClr val="5C37FB"/>
              </a:solidFill>
              <a:latin typeface="Tahom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 nodeType="clickPar">
                      <p:stCondLst>
                        <p:cond delay="indefinite"/>
                      </p:stCondLst>
                      <p:childTnLst>
                        <p:par>
                          <p:cTn id="4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 nodeType="clickPar">
                      <p:stCondLst>
                        <p:cond delay="indefinite"/>
                      </p:stCondLst>
                      <p:childTnLst>
                        <p:par>
                          <p:cTn id="6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3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5" dur="500"/>
                                        <p:tgtEl>
                                          <p:spTgt spid="1567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 nodeType="clickPar">
                      <p:stCondLst>
                        <p:cond delay="indefinite"/>
                      </p:stCondLst>
                      <p:childTnLst>
                        <p:par>
                          <p:cTn id="6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 nodeType="clickPar">
                      <p:stCondLst>
                        <p:cond delay="indefinite"/>
                      </p:stCondLst>
                      <p:childTnLst>
                        <p:par>
                          <p:cTn id="7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6734" grpId="0"/>
      <p:bldP spid="156735" grpId="0"/>
      <p:bldP spid="156736" grpId="0"/>
      <p:bldP spid="156737" grpId="0"/>
      <p:bldP spid="156738" grpId="0"/>
      <p:bldP spid="156739" grpId="0"/>
      <p:bldP spid="156740" grpId="0"/>
      <p:bldP spid="156741" grpId="0"/>
      <p:bldP spid="156742" grpId="0"/>
      <p:bldP spid="156743" grpId="0"/>
      <p:bldP spid="156752" grpId="0"/>
      <p:bldP spid="156753" grpId="0"/>
      <p:bldP spid="156754" grpId="0"/>
      <p:bldP spid="156755" grpId="0"/>
      <p:bldP spid="156756" grpId="0"/>
      <p:bldP spid="156757" grpId="0"/>
      <p:bldP spid="156758" grpId="0"/>
      <p:bldP spid="156759" grpId="0"/>
      <p:bldP spid="156760" grpId="0"/>
      <p:bldP spid="156761" grpId="0"/>
      <p:bldP spid="156762" grpId="0"/>
      <p:bldP spid="156764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it-IT" altLang="en-US" sz="4000" dirty="0" err="1" smtClean="0"/>
              <a:t>Arbitrary</a:t>
            </a:r>
            <a:r>
              <a:rPr lang="it-IT" altLang="en-US" sz="4000" dirty="0" smtClean="0"/>
              <a:t> fan-out</a:t>
            </a:r>
            <a:endParaRPr lang="da-DK" altLang="en-US" sz="4000" dirty="0"/>
          </a:p>
        </p:txBody>
      </p:sp>
      <p:sp>
        <p:nvSpPr>
          <p:cNvPr id="144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74700" y="1125538"/>
            <a:ext cx="8208963" cy="5254625"/>
          </a:xfrm>
        </p:spPr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CA" altLang="en-US" dirty="0"/>
              <a:t>A rooted ordered tree (on </a:t>
            </a:r>
            <a:r>
              <a:rPr lang="en-CA" altLang="en-US" dirty="0">
                <a:solidFill>
                  <a:srgbClr val="0000FF"/>
                </a:solidFill>
              </a:rPr>
              <a:t>n</a:t>
            </a:r>
            <a:r>
              <a:rPr lang="en-CA" altLang="en-US" dirty="0"/>
              <a:t> nodes, arbitrary fan-out):</a:t>
            </a:r>
          </a:p>
          <a:p>
            <a:pPr eaLnBrk="1" hangingPunct="1">
              <a:buFont typeface="Wingdings" charset="2"/>
              <a:buNone/>
            </a:pPr>
            <a:endParaRPr lang="en-CA" altLang="en-US" dirty="0"/>
          </a:p>
          <a:p>
            <a:pPr eaLnBrk="1" hangingPunct="1">
              <a:buFont typeface="Wingdings" charset="2"/>
              <a:buNone/>
            </a:pPr>
            <a:r>
              <a:rPr lang="en-CA" altLang="en-US" dirty="0"/>
              <a:t>Navigational operations:</a:t>
            </a:r>
          </a:p>
          <a:p>
            <a:pPr eaLnBrk="1" hangingPunct="1">
              <a:buFont typeface="Wingdings" charset="2"/>
              <a:buNone/>
            </a:pPr>
            <a:r>
              <a:rPr lang="en-CA" altLang="en-US" dirty="0"/>
              <a:t>- </a:t>
            </a:r>
            <a:r>
              <a:rPr lang="en-CA" altLang="en-US" dirty="0">
                <a:solidFill>
                  <a:srgbClr val="006600"/>
                </a:solidFill>
              </a:rPr>
              <a:t>parent(x)</a:t>
            </a:r>
            <a:r>
              <a:rPr lang="en-CA" altLang="en-US" dirty="0"/>
              <a:t> </a:t>
            </a:r>
            <a:r>
              <a:rPr lang="en-CA" altLang="en-US" dirty="0">
                <a:solidFill>
                  <a:srgbClr val="808080"/>
                </a:solidFill>
              </a:rPr>
              <a:t>= a</a:t>
            </a:r>
          </a:p>
          <a:p>
            <a:pPr eaLnBrk="1" hangingPunct="1">
              <a:buFont typeface="Wingdings" charset="2"/>
              <a:buNone/>
            </a:pPr>
            <a:r>
              <a:rPr lang="en-CA" altLang="en-US" dirty="0"/>
              <a:t>- </a:t>
            </a:r>
            <a:r>
              <a:rPr lang="en-CA" altLang="en-US" dirty="0">
                <a:solidFill>
                  <a:srgbClr val="006600"/>
                </a:solidFill>
              </a:rPr>
              <a:t>first child(x)</a:t>
            </a:r>
            <a:r>
              <a:rPr lang="en-CA" altLang="en-US" dirty="0"/>
              <a:t> </a:t>
            </a:r>
            <a:r>
              <a:rPr lang="en-CA" altLang="en-US" dirty="0">
                <a:solidFill>
                  <a:srgbClr val="808080"/>
                </a:solidFill>
              </a:rPr>
              <a:t>= b</a:t>
            </a:r>
          </a:p>
          <a:p>
            <a:pPr eaLnBrk="1" hangingPunct="1">
              <a:buFontTx/>
              <a:buNone/>
            </a:pPr>
            <a:r>
              <a:rPr lang="en-CA" altLang="en-US" dirty="0"/>
              <a:t>-</a:t>
            </a:r>
            <a:r>
              <a:rPr lang="en-CA" altLang="en-US" dirty="0">
                <a:solidFill>
                  <a:srgbClr val="009900"/>
                </a:solidFill>
              </a:rPr>
              <a:t> </a:t>
            </a:r>
            <a:r>
              <a:rPr lang="en-CA" altLang="en-US" dirty="0">
                <a:solidFill>
                  <a:srgbClr val="006600"/>
                </a:solidFill>
              </a:rPr>
              <a:t>next sibling(x)</a:t>
            </a:r>
            <a:r>
              <a:rPr lang="en-CA" altLang="en-US" dirty="0"/>
              <a:t> </a:t>
            </a:r>
            <a:r>
              <a:rPr lang="en-CA" altLang="en-US" dirty="0">
                <a:solidFill>
                  <a:srgbClr val="808080"/>
                </a:solidFill>
              </a:rPr>
              <a:t>= c</a:t>
            </a:r>
          </a:p>
          <a:p>
            <a:pPr eaLnBrk="1" hangingPunct="1">
              <a:buFontTx/>
              <a:buNone/>
            </a:pPr>
            <a:endParaRPr lang="en-CA" altLang="en-US" dirty="0"/>
          </a:p>
          <a:p>
            <a:pPr eaLnBrk="1" hangingPunct="1">
              <a:buFontTx/>
              <a:buNone/>
            </a:pPr>
            <a:r>
              <a:rPr lang="en-CA" altLang="en-US" dirty="0"/>
              <a:t>Other useful operations:</a:t>
            </a:r>
          </a:p>
          <a:p>
            <a:pPr eaLnBrk="1" hangingPunct="1">
              <a:buFontTx/>
              <a:buNone/>
            </a:pPr>
            <a:r>
              <a:rPr lang="en-CA" altLang="en-US" dirty="0"/>
              <a:t>-</a:t>
            </a:r>
            <a:r>
              <a:rPr lang="en-CA" altLang="en-US" dirty="0">
                <a:solidFill>
                  <a:srgbClr val="009900"/>
                </a:solidFill>
              </a:rPr>
              <a:t> </a:t>
            </a:r>
            <a:r>
              <a:rPr lang="en-CA" altLang="en-US" b="1" dirty="0">
                <a:solidFill>
                  <a:srgbClr val="FF0000"/>
                </a:solidFill>
              </a:rPr>
              <a:t>degree(x)</a:t>
            </a:r>
            <a:r>
              <a:rPr lang="en-CA" altLang="en-US" dirty="0"/>
              <a:t> </a:t>
            </a:r>
            <a:r>
              <a:rPr lang="en-CA" altLang="en-US" dirty="0">
                <a:solidFill>
                  <a:srgbClr val="808080"/>
                </a:solidFill>
              </a:rPr>
              <a:t>= 2</a:t>
            </a:r>
          </a:p>
          <a:p>
            <a:pPr eaLnBrk="1" hangingPunct="1">
              <a:buFontTx/>
              <a:buNone/>
            </a:pPr>
            <a:r>
              <a:rPr lang="en-CA" altLang="en-US" dirty="0"/>
              <a:t>-</a:t>
            </a:r>
            <a:r>
              <a:rPr lang="en-CA" altLang="en-US" dirty="0">
                <a:solidFill>
                  <a:srgbClr val="009900"/>
                </a:solidFill>
              </a:rPr>
              <a:t> </a:t>
            </a:r>
            <a:r>
              <a:rPr lang="en-CA" altLang="en-US" dirty="0">
                <a:solidFill>
                  <a:srgbClr val="006600"/>
                </a:solidFill>
              </a:rPr>
              <a:t>subtree size(x)</a:t>
            </a:r>
            <a:r>
              <a:rPr lang="en-CA" altLang="en-US" dirty="0"/>
              <a:t> </a:t>
            </a:r>
            <a:r>
              <a:rPr lang="en-CA" altLang="en-US" dirty="0">
                <a:solidFill>
                  <a:srgbClr val="808080"/>
                </a:solidFill>
              </a:rPr>
              <a:t>= 4</a:t>
            </a:r>
            <a:endParaRPr lang="da-DK" altLang="en-US" dirty="0">
              <a:solidFill>
                <a:srgbClr val="808080"/>
              </a:solidFill>
            </a:endParaRPr>
          </a:p>
        </p:txBody>
      </p:sp>
      <p:sp>
        <p:nvSpPr>
          <p:cNvPr id="17412" name="Oval 5"/>
          <p:cNvSpPr>
            <a:spLocks noChangeArrowheads="1"/>
          </p:cNvSpPr>
          <p:nvPr/>
        </p:nvSpPr>
        <p:spPr bwMode="auto">
          <a:xfrm>
            <a:off x="6443663" y="19161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3" name="Oval 6"/>
          <p:cNvSpPr>
            <a:spLocks noChangeArrowheads="1"/>
          </p:cNvSpPr>
          <p:nvPr/>
        </p:nvSpPr>
        <p:spPr bwMode="auto">
          <a:xfrm>
            <a:off x="6443663" y="29241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4" name="Oval 7"/>
          <p:cNvSpPr>
            <a:spLocks noChangeArrowheads="1"/>
          </p:cNvSpPr>
          <p:nvPr/>
        </p:nvSpPr>
        <p:spPr bwMode="auto">
          <a:xfrm>
            <a:off x="7308850" y="29241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5" name="Oval 8"/>
          <p:cNvSpPr>
            <a:spLocks noChangeArrowheads="1"/>
          </p:cNvSpPr>
          <p:nvPr/>
        </p:nvSpPr>
        <p:spPr bwMode="auto">
          <a:xfrm>
            <a:off x="5580063" y="29241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6" name="Oval 9"/>
          <p:cNvSpPr>
            <a:spLocks noChangeArrowheads="1"/>
          </p:cNvSpPr>
          <p:nvPr/>
        </p:nvSpPr>
        <p:spPr bwMode="auto">
          <a:xfrm>
            <a:off x="5003800" y="41497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7" name="Oval 10"/>
          <p:cNvSpPr>
            <a:spLocks noChangeArrowheads="1"/>
          </p:cNvSpPr>
          <p:nvPr/>
        </p:nvSpPr>
        <p:spPr bwMode="auto">
          <a:xfrm>
            <a:off x="6084888" y="41497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8" name="Oval 11"/>
          <p:cNvSpPr>
            <a:spLocks noChangeArrowheads="1"/>
          </p:cNvSpPr>
          <p:nvPr/>
        </p:nvSpPr>
        <p:spPr bwMode="auto">
          <a:xfrm>
            <a:off x="6588125" y="41497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19" name="Oval 12"/>
          <p:cNvSpPr>
            <a:spLocks noChangeArrowheads="1"/>
          </p:cNvSpPr>
          <p:nvPr/>
        </p:nvSpPr>
        <p:spPr bwMode="auto">
          <a:xfrm>
            <a:off x="7308850" y="41497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20" name="Oval 13"/>
          <p:cNvSpPr>
            <a:spLocks noChangeArrowheads="1"/>
          </p:cNvSpPr>
          <p:nvPr/>
        </p:nvSpPr>
        <p:spPr bwMode="auto">
          <a:xfrm>
            <a:off x="8027988" y="41497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21" name="Line 14"/>
          <p:cNvSpPr>
            <a:spLocks noChangeShapeType="1"/>
          </p:cNvSpPr>
          <p:nvPr/>
        </p:nvSpPr>
        <p:spPr bwMode="auto">
          <a:xfrm>
            <a:off x="6516688" y="2060575"/>
            <a:ext cx="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2" name="Line 15"/>
          <p:cNvSpPr>
            <a:spLocks noChangeShapeType="1"/>
          </p:cNvSpPr>
          <p:nvPr/>
        </p:nvSpPr>
        <p:spPr bwMode="auto">
          <a:xfrm flipH="1">
            <a:off x="5651500" y="2060575"/>
            <a:ext cx="865188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3" name="Line 16"/>
          <p:cNvSpPr>
            <a:spLocks noChangeShapeType="1"/>
          </p:cNvSpPr>
          <p:nvPr/>
        </p:nvSpPr>
        <p:spPr bwMode="auto">
          <a:xfrm>
            <a:off x="6516688" y="2060575"/>
            <a:ext cx="86360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4" name="Line 17"/>
          <p:cNvSpPr>
            <a:spLocks noChangeShapeType="1"/>
          </p:cNvSpPr>
          <p:nvPr/>
        </p:nvSpPr>
        <p:spPr bwMode="auto">
          <a:xfrm flipH="1">
            <a:off x="5076825" y="2997200"/>
            <a:ext cx="57467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5" name="Line 18"/>
          <p:cNvSpPr>
            <a:spLocks noChangeShapeType="1"/>
          </p:cNvSpPr>
          <p:nvPr/>
        </p:nvSpPr>
        <p:spPr bwMode="auto">
          <a:xfrm>
            <a:off x="5651500" y="2997200"/>
            <a:ext cx="50482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6" name="Line 19"/>
          <p:cNvSpPr>
            <a:spLocks noChangeShapeType="1"/>
          </p:cNvSpPr>
          <p:nvPr/>
        </p:nvSpPr>
        <p:spPr bwMode="auto">
          <a:xfrm>
            <a:off x="7380288" y="2997200"/>
            <a:ext cx="0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7" name="Line 20"/>
          <p:cNvSpPr>
            <a:spLocks noChangeShapeType="1"/>
          </p:cNvSpPr>
          <p:nvPr/>
        </p:nvSpPr>
        <p:spPr bwMode="auto">
          <a:xfrm flipH="1">
            <a:off x="6659563" y="2997200"/>
            <a:ext cx="72072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8" name="Line 21"/>
          <p:cNvSpPr>
            <a:spLocks noChangeShapeType="1"/>
          </p:cNvSpPr>
          <p:nvPr/>
        </p:nvSpPr>
        <p:spPr bwMode="auto">
          <a:xfrm>
            <a:off x="7380288" y="2997200"/>
            <a:ext cx="792162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7429" name="Oval 33"/>
          <p:cNvSpPr>
            <a:spLocks noChangeArrowheads="1"/>
          </p:cNvSpPr>
          <p:nvPr/>
        </p:nvSpPr>
        <p:spPr bwMode="auto">
          <a:xfrm>
            <a:off x="6948488" y="544512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30" name="Oval 35"/>
          <p:cNvSpPr>
            <a:spLocks noChangeArrowheads="1"/>
          </p:cNvSpPr>
          <p:nvPr/>
        </p:nvSpPr>
        <p:spPr bwMode="auto">
          <a:xfrm>
            <a:off x="7740650" y="544512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31" name="Line 37"/>
          <p:cNvSpPr>
            <a:spLocks noChangeShapeType="1"/>
          </p:cNvSpPr>
          <p:nvPr/>
        </p:nvSpPr>
        <p:spPr bwMode="auto">
          <a:xfrm flipH="1">
            <a:off x="7019925" y="4292600"/>
            <a:ext cx="360363" cy="1296988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7432" name="Line 38"/>
          <p:cNvSpPr>
            <a:spLocks noChangeShapeType="1"/>
          </p:cNvSpPr>
          <p:nvPr/>
        </p:nvSpPr>
        <p:spPr bwMode="auto">
          <a:xfrm>
            <a:off x="7380288" y="4292600"/>
            <a:ext cx="431800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7433" name="Oval 39"/>
          <p:cNvSpPr>
            <a:spLocks noChangeArrowheads="1"/>
          </p:cNvSpPr>
          <p:nvPr/>
        </p:nvSpPr>
        <p:spPr bwMode="auto">
          <a:xfrm>
            <a:off x="6084888" y="54451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7434" name="Line 40"/>
          <p:cNvSpPr>
            <a:spLocks noChangeShapeType="1"/>
          </p:cNvSpPr>
          <p:nvPr/>
        </p:nvSpPr>
        <p:spPr bwMode="auto">
          <a:xfrm>
            <a:off x="6156325" y="4292600"/>
            <a:ext cx="0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44425" name="Text Box 41"/>
          <p:cNvSpPr txBox="1">
            <a:spLocks noChangeArrowheads="1"/>
          </p:cNvSpPr>
          <p:nvPr/>
        </p:nvSpPr>
        <p:spPr bwMode="auto">
          <a:xfrm>
            <a:off x="5292725" y="2781300"/>
            <a:ext cx="319088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44426" name="Text Box 42"/>
          <p:cNvSpPr txBox="1">
            <a:spLocks noChangeArrowheads="1"/>
          </p:cNvSpPr>
          <p:nvPr/>
        </p:nvSpPr>
        <p:spPr bwMode="auto">
          <a:xfrm>
            <a:off x="6156325" y="1773238"/>
            <a:ext cx="32067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808080"/>
                </a:solidFill>
                <a:latin typeface="Tahoma" charset="0"/>
              </a:rPr>
              <a:t>a</a:t>
            </a:r>
            <a:endParaRPr lang="da-DK" altLang="en-US" sz="1800">
              <a:solidFill>
                <a:srgbClr val="808080"/>
              </a:solidFill>
              <a:latin typeface="Tahoma" charset="0"/>
            </a:endParaRPr>
          </a:p>
        </p:txBody>
      </p:sp>
      <p:sp>
        <p:nvSpPr>
          <p:cNvPr id="144427" name="Text Box 43"/>
          <p:cNvSpPr txBox="1">
            <a:spLocks noChangeArrowheads="1"/>
          </p:cNvSpPr>
          <p:nvPr/>
        </p:nvSpPr>
        <p:spPr bwMode="auto">
          <a:xfrm>
            <a:off x="4716463" y="4005263"/>
            <a:ext cx="3270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808080"/>
                </a:solidFill>
                <a:latin typeface="Tahoma" charset="0"/>
              </a:rPr>
              <a:t>b</a:t>
            </a:r>
            <a:endParaRPr lang="da-DK" altLang="en-US" sz="1800">
              <a:solidFill>
                <a:srgbClr val="808080"/>
              </a:solidFill>
              <a:latin typeface="Tahoma" charset="0"/>
            </a:endParaRPr>
          </a:p>
        </p:txBody>
      </p:sp>
      <p:sp>
        <p:nvSpPr>
          <p:cNvPr id="144428" name="Text Box 44"/>
          <p:cNvSpPr txBox="1">
            <a:spLocks noChangeArrowheads="1"/>
          </p:cNvSpPr>
          <p:nvPr/>
        </p:nvSpPr>
        <p:spPr bwMode="auto">
          <a:xfrm>
            <a:off x="6156325" y="2781300"/>
            <a:ext cx="30321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808080"/>
                </a:solidFill>
                <a:latin typeface="Tahoma" charset="0"/>
              </a:rPr>
              <a:t>c</a:t>
            </a:r>
            <a:endParaRPr lang="da-DK" altLang="en-US" sz="1800">
              <a:solidFill>
                <a:srgbClr val="808080"/>
              </a:solidFill>
              <a:latin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314565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4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4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4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4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4425" grpId="0"/>
      <p:bldP spid="144426" grpId="0"/>
      <p:bldP spid="144427" grpId="0"/>
      <p:bldP spid="14442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608013" y="228600"/>
            <a:ext cx="7772400" cy="720725"/>
          </a:xfrm>
        </p:spPr>
        <p:txBody>
          <a:bodyPr/>
          <a:lstStyle/>
          <a:p>
            <a:pPr eaLnBrk="1" hangingPunct="1"/>
            <a:r>
              <a:rPr lang="en-US" altLang="en-US"/>
              <a:t>Level-order degree sequence (LOUDS)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052513"/>
            <a:ext cx="8075613" cy="5545137"/>
          </a:xfrm>
        </p:spPr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US" altLang="en-US">
                <a:solidFill>
                  <a:srgbClr val="CC0000"/>
                </a:solidFill>
              </a:rPr>
              <a:t>   </a:t>
            </a:r>
            <a:endParaRPr lang="en-US" altLang="en-US"/>
          </a:p>
        </p:txBody>
      </p:sp>
      <p:sp>
        <p:nvSpPr>
          <p:cNvPr id="137295" name="Text Box 79"/>
          <p:cNvSpPr txBox="1">
            <a:spLocks noChangeArrowheads="1"/>
          </p:cNvSpPr>
          <p:nvPr/>
        </p:nvSpPr>
        <p:spPr bwMode="auto">
          <a:xfrm>
            <a:off x="755650" y="1989138"/>
            <a:ext cx="37179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3  2  0  3  0  1  0  2  0  0  0  0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9461" name="Oval 52"/>
          <p:cNvSpPr>
            <a:spLocks noChangeArrowheads="1"/>
          </p:cNvSpPr>
          <p:nvPr/>
        </p:nvSpPr>
        <p:spPr bwMode="auto">
          <a:xfrm>
            <a:off x="6659563" y="12684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2" name="Oval 53"/>
          <p:cNvSpPr>
            <a:spLocks noChangeArrowheads="1"/>
          </p:cNvSpPr>
          <p:nvPr/>
        </p:nvSpPr>
        <p:spPr bwMode="auto">
          <a:xfrm>
            <a:off x="6659563" y="22764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3" name="Oval 54"/>
          <p:cNvSpPr>
            <a:spLocks noChangeArrowheads="1"/>
          </p:cNvSpPr>
          <p:nvPr/>
        </p:nvSpPr>
        <p:spPr bwMode="auto">
          <a:xfrm>
            <a:off x="7524750" y="22764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4" name="Oval 55"/>
          <p:cNvSpPr>
            <a:spLocks noChangeArrowheads="1"/>
          </p:cNvSpPr>
          <p:nvPr/>
        </p:nvSpPr>
        <p:spPr bwMode="auto">
          <a:xfrm>
            <a:off x="5795963" y="227647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5" name="Oval 56"/>
          <p:cNvSpPr>
            <a:spLocks noChangeArrowheads="1"/>
          </p:cNvSpPr>
          <p:nvPr/>
        </p:nvSpPr>
        <p:spPr bwMode="auto">
          <a:xfrm>
            <a:off x="5219700" y="35020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6" name="Oval 57"/>
          <p:cNvSpPr>
            <a:spLocks noChangeArrowheads="1"/>
          </p:cNvSpPr>
          <p:nvPr/>
        </p:nvSpPr>
        <p:spPr bwMode="auto">
          <a:xfrm>
            <a:off x="6300788" y="35020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7" name="Oval 58"/>
          <p:cNvSpPr>
            <a:spLocks noChangeArrowheads="1"/>
          </p:cNvSpPr>
          <p:nvPr/>
        </p:nvSpPr>
        <p:spPr bwMode="auto">
          <a:xfrm>
            <a:off x="6804025" y="35020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8" name="Oval 59"/>
          <p:cNvSpPr>
            <a:spLocks noChangeArrowheads="1"/>
          </p:cNvSpPr>
          <p:nvPr/>
        </p:nvSpPr>
        <p:spPr bwMode="auto">
          <a:xfrm>
            <a:off x="7524750" y="35020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69" name="Oval 60"/>
          <p:cNvSpPr>
            <a:spLocks noChangeArrowheads="1"/>
          </p:cNvSpPr>
          <p:nvPr/>
        </p:nvSpPr>
        <p:spPr bwMode="auto">
          <a:xfrm>
            <a:off x="8243888" y="35020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70" name="Line 61"/>
          <p:cNvSpPr>
            <a:spLocks noChangeShapeType="1"/>
          </p:cNvSpPr>
          <p:nvPr/>
        </p:nvSpPr>
        <p:spPr bwMode="auto">
          <a:xfrm>
            <a:off x="6732588" y="1412875"/>
            <a:ext cx="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1" name="Line 62"/>
          <p:cNvSpPr>
            <a:spLocks noChangeShapeType="1"/>
          </p:cNvSpPr>
          <p:nvPr/>
        </p:nvSpPr>
        <p:spPr bwMode="auto">
          <a:xfrm flipH="1">
            <a:off x="5867400" y="1412875"/>
            <a:ext cx="865188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2" name="Line 63"/>
          <p:cNvSpPr>
            <a:spLocks noChangeShapeType="1"/>
          </p:cNvSpPr>
          <p:nvPr/>
        </p:nvSpPr>
        <p:spPr bwMode="auto">
          <a:xfrm>
            <a:off x="6732588" y="1412875"/>
            <a:ext cx="86360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3" name="Line 64"/>
          <p:cNvSpPr>
            <a:spLocks noChangeShapeType="1"/>
          </p:cNvSpPr>
          <p:nvPr/>
        </p:nvSpPr>
        <p:spPr bwMode="auto">
          <a:xfrm flipH="1">
            <a:off x="5292725" y="2349500"/>
            <a:ext cx="57467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4" name="Line 65"/>
          <p:cNvSpPr>
            <a:spLocks noChangeShapeType="1"/>
          </p:cNvSpPr>
          <p:nvPr/>
        </p:nvSpPr>
        <p:spPr bwMode="auto">
          <a:xfrm>
            <a:off x="5867400" y="2349500"/>
            <a:ext cx="50482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5" name="Line 66"/>
          <p:cNvSpPr>
            <a:spLocks noChangeShapeType="1"/>
          </p:cNvSpPr>
          <p:nvPr/>
        </p:nvSpPr>
        <p:spPr bwMode="auto">
          <a:xfrm>
            <a:off x="7596188" y="2349500"/>
            <a:ext cx="0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6" name="Line 67"/>
          <p:cNvSpPr>
            <a:spLocks noChangeShapeType="1"/>
          </p:cNvSpPr>
          <p:nvPr/>
        </p:nvSpPr>
        <p:spPr bwMode="auto">
          <a:xfrm flipH="1">
            <a:off x="6875463" y="2349500"/>
            <a:ext cx="72072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7" name="Line 68"/>
          <p:cNvSpPr>
            <a:spLocks noChangeShapeType="1"/>
          </p:cNvSpPr>
          <p:nvPr/>
        </p:nvSpPr>
        <p:spPr bwMode="auto">
          <a:xfrm>
            <a:off x="7596188" y="2349500"/>
            <a:ext cx="792162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19478" name="Oval 81"/>
          <p:cNvSpPr>
            <a:spLocks noChangeArrowheads="1"/>
          </p:cNvSpPr>
          <p:nvPr/>
        </p:nvSpPr>
        <p:spPr bwMode="auto">
          <a:xfrm>
            <a:off x="6300788" y="47974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79" name="Oval 82"/>
          <p:cNvSpPr>
            <a:spLocks noChangeArrowheads="1"/>
          </p:cNvSpPr>
          <p:nvPr/>
        </p:nvSpPr>
        <p:spPr bwMode="auto">
          <a:xfrm>
            <a:off x="7235825" y="47974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80" name="Oval 83"/>
          <p:cNvSpPr>
            <a:spLocks noChangeArrowheads="1"/>
          </p:cNvSpPr>
          <p:nvPr/>
        </p:nvSpPr>
        <p:spPr bwMode="auto">
          <a:xfrm>
            <a:off x="7885113" y="4797425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9481" name="Line 86"/>
          <p:cNvSpPr>
            <a:spLocks noChangeShapeType="1"/>
          </p:cNvSpPr>
          <p:nvPr/>
        </p:nvSpPr>
        <p:spPr bwMode="auto">
          <a:xfrm>
            <a:off x="6443663" y="3573463"/>
            <a:ext cx="0" cy="12954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9482" name="Line 87"/>
          <p:cNvSpPr>
            <a:spLocks noChangeShapeType="1"/>
          </p:cNvSpPr>
          <p:nvPr/>
        </p:nvSpPr>
        <p:spPr bwMode="auto">
          <a:xfrm flipH="1">
            <a:off x="7308850" y="3644900"/>
            <a:ext cx="358775" cy="1223963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9483" name="Line 88"/>
          <p:cNvSpPr>
            <a:spLocks noChangeShapeType="1"/>
          </p:cNvSpPr>
          <p:nvPr/>
        </p:nvSpPr>
        <p:spPr bwMode="auto">
          <a:xfrm>
            <a:off x="7667625" y="3644900"/>
            <a:ext cx="360363" cy="1296988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7305" name="Text Box 89"/>
          <p:cNvSpPr txBox="1">
            <a:spLocks noChangeArrowheads="1"/>
          </p:cNvSpPr>
          <p:nvPr/>
        </p:nvSpPr>
        <p:spPr bwMode="auto">
          <a:xfrm>
            <a:off x="539750" y="2852738"/>
            <a:ext cx="4284663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000">
                <a:latin typeface="Tahoma" charset="0"/>
              </a:rPr>
              <a:t>But, this still requires </a:t>
            </a:r>
            <a:r>
              <a:rPr lang="en-CA" altLang="en-US" sz="2000">
                <a:solidFill>
                  <a:srgbClr val="0000FF"/>
                </a:solidFill>
                <a:latin typeface="Tahoma" charset="0"/>
              </a:rPr>
              <a:t>n lg n </a:t>
            </a:r>
            <a:r>
              <a:rPr lang="en-CA" altLang="en-US" sz="2000">
                <a:latin typeface="Tahoma" charset="0"/>
              </a:rPr>
              <a:t>bits</a:t>
            </a:r>
            <a:endParaRPr lang="da-DK" altLang="en-US" sz="2000">
              <a:latin typeface="Tahoma" charset="0"/>
            </a:endParaRPr>
          </a:p>
        </p:txBody>
      </p:sp>
      <p:sp>
        <p:nvSpPr>
          <p:cNvPr id="137306" name="Text Box 90"/>
          <p:cNvSpPr txBox="1">
            <a:spLocks noChangeArrowheads="1"/>
          </p:cNvSpPr>
          <p:nvPr/>
        </p:nvSpPr>
        <p:spPr bwMode="auto">
          <a:xfrm>
            <a:off x="449263" y="3644900"/>
            <a:ext cx="5659434" cy="243143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panose="05000000000000000000" pitchFamily="2" charset="2"/>
              <a:buChar char="n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panose="05000000000000000000" pitchFamily="2" charset="2"/>
              <a:buChar char="n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panose="05000000000000000000" pitchFamily="2" charset="2"/>
              <a:buChar char="n"/>
              <a:defRPr sz="21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2000" dirty="0" smtClean="0">
                <a:latin typeface="Tahoma" panose="020B0604030504040204" pitchFamily="34" charset="0"/>
              </a:rPr>
              <a:t>    Solution: write them in unary                      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endParaRPr lang="en-CA" altLang="en-US" sz="2000" dirty="0" smtClean="0">
              <a:latin typeface="Tahoma" panose="020B0604030504040204" pitchFamily="34" charset="0"/>
            </a:endParaRP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1800" dirty="0" smtClean="0">
                <a:solidFill>
                  <a:srgbClr val="FF0000"/>
                </a:solidFill>
                <a:latin typeface="Tahoma" panose="020B0604030504040204" pitchFamily="34" charset="0"/>
              </a:rPr>
              <a:t>    3          2      0 3         0 1    0 2       0 0 0 0</a:t>
            </a:r>
            <a:r>
              <a:rPr lang="en-CA" altLang="en-US" sz="1800" dirty="0" smtClean="0">
                <a:solidFill>
                  <a:srgbClr val="0000FF"/>
                </a:solidFill>
                <a:latin typeface="Tahoma" panose="020B0604030504040204" pitchFamily="34" charset="0"/>
              </a:rPr>
              <a:t> 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1800" dirty="0" smtClean="0">
                <a:solidFill>
                  <a:srgbClr val="0000FF"/>
                </a:solidFill>
                <a:latin typeface="Tahoma" panose="020B0604030504040204" pitchFamily="34" charset="0"/>
              </a:rPr>
              <a:t>    </a:t>
            </a:r>
            <a:r>
              <a:rPr lang="en-CA" altLang="en-US" sz="18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ahoma" panose="020B0604030504040204" pitchFamily="34" charset="0"/>
              </a:rPr>
              <a:t>1</a:t>
            </a:r>
            <a:r>
              <a:rPr lang="en-CA" altLang="en-US" sz="1800" dirty="0" smtClean="0">
                <a:solidFill>
                  <a:srgbClr val="0000FF"/>
                </a:solidFill>
                <a:latin typeface="Tahoma" panose="020B0604030504040204" pitchFamily="34" charset="0"/>
              </a:rPr>
              <a:t> 1 1 </a:t>
            </a:r>
            <a:r>
              <a:rPr lang="en-CA" altLang="en-US" sz="1800" b="1" dirty="0" smtClean="0">
                <a:solidFill>
                  <a:srgbClr val="FF0000"/>
                </a:solidFill>
                <a:latin typeface="Tahoma" panose="020B0604030504040204" pitchFamily="34" charset="0"/>
              </a:rPr>
              <a:t>0</a:t>
            </a:r>
            <a:r>
              <a:rPr lang="en-CA" altLang="en-US" sz="1800" dirty="0" smtClean="0">
                <a:solidFill>
                  <a:srgbClr val="0000FF"/>
                </a:solidFill>
                <a:latin typeface="Tahoma" panose="020B0604030504040204" pitchFamily="34" charset="0"/>
              </a:rPr>
              <a:t> 1 1 </a:t>
            </a:r>
            <a:r>
              <a:rPr lang="en-CA" altLang="en-US" sz="1800" dirty="0" smtClean="0">
                <a:solidFill>
                  <a:srgbClr val="5C37FB"/>
                </a:solidFill>
                <a:latin typeface="Tahoma" panose="020B0604030504040204" pitchFamily="34" charset="0"/>
              </a:rPr>
              <a:t>0 </a:t>
            </a:r>
            <a:r>
              <a:rPr lang="en-CA" altLang="en-US" sz="1800" dirty="0" smtClean="0">
                <a:solidFill>
                  <a:srgbClr val="0000FF"/>
                </a:solidFill>
                <a:latin typeface="Tahoma" panose="020B0604030504040204" pitchFamily="34" charset="0"/>
              </a:rPr>
              <a:t>0 1 1 1 0 0 1 0 0 1 1 0 0 0 0 0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endParaRPr lang="en-CA" altLang="en-US" sz="2000" dirty="0" smtClean="0">
              <a:latin typeface="Tahoma" panose="020B0604030504040204" pitchFamily="34" charset="0"/>
            </a:endParaRP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2000" dirty="0" smtClean="0">
                <a:latin typeface="Tahoma" panose="020B0604030504040204" pitchFamily="34" charset="0"/>
              </a:rPr>
              <a:t>    Takes </a:t>
            </a:r>
            <a:r>
              <a:rPr lang="en-CA" altLang="en-US" sz="2000" dirty="0" smtClean="0">
                <a:solidFill>
                  <a:srgbClr val="0000FF"/>
                </a:solidFill>
                <a:latin typeface="Tahoma" panose="020B0604030504040204" pitchFamily="34" charset="0"/>
              </a:rPr>
              <a:t>2n-1</a:t>
            </a:r>
            <a:r>
              <a:rPr lang="en-CA" altLang="en-US" sz="2000" dirty="0" smtClean="0">
                <a:latin typeface="Tahoma" panose="020B0604030504040204" pitchFamily="34" charset="0"/>
              </a:rPr>
              <a:t> bits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1800" dirty="0" smtClean="0">
                <a:solidFill>
                  <a:srgbClr val="00B050"/>
                </a:solidFill>
                <a:latin typeface="Tahoma" panose="020B0604030504040204" pitchFamily="34" charset="0"/>
              </a:rPr>
              <a:t>    (every node is represented </a:t>
            </a:r>
            <a:r>
              <a:rPr lang="en-CA" altLang="en-US" sz="18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Tahoma" panose="020B0604030504040204" pitchFamily="34" charset="0"/>
              </a:rPr>
              <a:t>twice, as 0 and as 1,</a:t>
            </a:r>
            <a:r>
              <a:rPr lang="en-CA" altLang="en-US" sz="1800" dirty="0" smtClean="0">
                <a:solidFill>
                  <a:srgbClr val="00B050"/>
                </a:solidFill>
                <a:latin typeface="Tahoma" panose="020B0604030504040204" pitchFamily="34" charset="0"/>
              </a:rPr>
              <a:t>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en-CA" altLang="en-US" sz="1800" dirty="0">
                <a:solidFill>
                  <a:srgbClr val="00B050"/>
                </a:solidFill>
                <a:latin typeface="Tahoma" panose="020B0604030504040204" pitchFamily="34" charset="0"/>
              </a:rPr>
              <a:t> </a:t>
            </a:r>
            <a:r>
              <a:rPr lang="en-CA" altLang="en-US" sz="1800" dirty="0" smtClean="0">
                <a:solidFill>
                  <a:srgbClr val="00B050"/>
                </a:solidFill>
                <a:latin typeface="Tahoma" panose="020B0604030504040204" pitchFamily="34" charset="0"/>
              </a:rPr>
              <a:t>     except the root represented only as 0)</a:t>
            </a:r>
            <a:endParaRPr lang="da-DK" altLang="en-US" sz="1600" dirty="0" smtClean="0">
              <a:solidFill>
                <a:srgbClr val="00B050"/>
              </a:solidFill>
              <a:latin typeface="Tahoma" panose="020B0604030504040204" pitchFamily="34" charset="0"/>
            </a:endParaRPr>
          </a:p>
        </p:txBody>
      </p:sp>
      <p:sp>
        <p:nvSpPr>
          <p:cNvPr id="137308" name="Text Box 92"/>
          <p:cNvSpPr txBox="1">
            <a:spLocks noChangeArrowheads="1"/>
          </p:cNvSpPr>
          <p:nvPr/>
        </p:nvSpPr>
        <p:spPr bwMode="auto">
          <a:xfrm>
            <a:off x="539750" y="1196975"/>
            <a:ext cx="5038725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000">
                <a:latin typeface="Tahoma" charset="0"/>
              </a:rPr>
              <a:t>Write the </a:t>
            </a:r>
            <a:r>
              <a:rPr lang="en-CA" altLang="en-US" sz="2000" b="1">
                <a:solidFill>
                  <a:schemeClr val="tx2"/>
                </a:solidFill>
                <a:latin typeface="Tahoma" charset="0"/>
              </a:rPr>
              <a:t>degree sequence </a:t>
            </a:r>
            <a:r>
              <a:rPr lang="en-CA" altLang="en-US" sz="2000">
                <a:latin typeface="Tahoma" charset="0"/>
              </a:rPr>
              <a:t>in level order</a:t>
            </a:r>
            <a:endParaRPr lang="da-DK" altLang="en-US" sz="2000">
              <a:latin typeface="Tahoma" charset="0"/>
            </a:endParaRPr>
          </a:p>
        </p:txBody>
      </p:sp>
      <p:sp>
        <p:nvSpPr>
          <p:cNvPr id="137309" name="Text Box 93"/>
          <p:cNvSpPr txBox="1">
            <a:spLocks noChangeArrowheads="1"/>
          </p:cNvSpPr>
          <p:nvPr/>
        </p:nvSpPr>
        <p:spPr bwMode="auto">
          <a:xfrm>
            <a:off x="6372225" y="11255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0" name="Text Box 94"/>
          <p:cNvSpPr txBox="1">
            <a:spLocks noChangeArrowheads="1"/>
          </p:cNvSpPr>
          <p:nvPr/>
        </p:nvSpPr>
        <p:spPr bwMode="auto">
          <a:xfrm>
            <a:off x="5508625" y="20605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1" name="Text Box 95"/>
          <p:cNvSpPr txBox="1">
            <a:spLocks noChangeArrowheads="1"/>
          </p:cNvSpPr>
          <p:nvPr/>
        </p:nvSpPr>
        <p:spPr bwMode="auto">
          <a:xfrm>
            <a:off x="6443663" y="20605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2" name="Text Box 96"/>
          <p:cNvSpPr txBox="1">
            <a:spLocks noChangeArrowheads="1"/>
          </p:cNvSpPr>
          <p:nvPr/>
        </p:nvSpPr>
        <p:spPr bwMode="auto">
          <a:xfrm>
            <a:off x="7667625" y="20605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3" name="Text Box 97"/>
          <p:cNvSpPr txBox="1">
            <a:spLocks noChangeArrowheads="1"/>
          </p:cNvSpPr>
          <p:nvPr/>
        </p:nvSpPr>
        <p:spPr bwMode="auto">
          <a:xfrm>
            <a:off x="5003800" y="32131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4" name="Text Box 98"/>
          <p:cNvSpPr txBox="1">
            <a:spLocks noChangeArrowheads="1"/>
          </p:cNvSpPr>
          <p:nvPr/>
        </p:nvSpPr>
        <p:spPr bwMode="auto">
          <a:xfrm>
            <a:off x="6588125" y="32131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5" name="Text Box 99"/>
          <p:cNvSpPr txBox="1">
            <a:spLocks noChangeArrowheads="1"/>
          </p:cNvSpPr>
          <p:nvPr/>
        </p:nvSpPr>
        <p:spPr bwMode="auto">
          <a:xfrm>
            <a:off x="6227763" y="50133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6" name="Text Box 100"/>
          <p:cNvSpPr txBox="1">
            <a:spLocks noChangeArrowheads="1"/>
          </p:cNvSpPr>
          <p:nvPr/>
        </p:nvSpPr>
        <p:spPr bwMode="auto">
          <a:xfrm>
            <a:off x="7164388" y="50133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7" name="Text Box 101"/>
          <p:cNvSpPr txBox="1">
            <a:spLocks noChangeArrowheads="1"/>
          </p:cNvSpPr>
          <p:nvPr/>
        </p:nvSpPr>
        <p:spPr bwMode="auto">
          <a:xfrm>
            <a:off x="7812088" y="50133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8" name="Text Box 102"/>
          <p:cNvSpPr txBox="1">
            <a:spLocks noChangeArrowheads="1"/>
          </p:cNvSpPr>
          <p:nvPr/>
        </p:nvSpPr>
        <p:spPr bwMode="auto">
          <a:xfrm>
            <a:off x="8388350" y="32131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19" name="Text Box 103"/>
          <p:cNvSpPr txBox="1">
            <a:spLocks noChangeArrowheads="1"/>
          </p:cNvSpPr>
          <p:nvPr/>
        </p:nvSpPr>
        <p:spPr bwMode="auto">
          <a:xfrm>
            <a:off x="6011863" y="32131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37320" name="Text Box 104"/>
          <p:cNvSpPr txBox="1">
            <a:spLocks noChangeArrowheads="1"/>
          </p:cNvSpPr>
          <p:nvPr/>
        </p:nvSpPr>
        <p:spPr bwMode="auto">
          <a:xfrm>
            <a:off x="7235825" y="32131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9499" name="Text Box 105"/>
          <p:cNvSpPr txBox="1">
            <a:spLocks noChangeArrowheads="1"/>
          </p:cNvSpPr>
          <p:nvPr/>
        </p:nvSpPr>
        <p:spPr bwMode="auto">
          <a:xfrm>
            <a:off x="1981200" y="6299472"/>
            <a:ext cx="5610225" cy="3698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A tree is uniquely determined by its degree sequence</a:t>
            </a:r>
            <a:endParaRPr lang="da-DK" altLang="en-US" sz="1800">
              <a:latin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00649259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7" dur="500"/>
                                        <p:tgtEl>
                                          <p:spTgt spid="1372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 nodeType="clickPar">
                      <p:stCondLst>
                        <p:cond delay="indefinite"/>
                      </p:stCondLst>
                      <p:childTnLst>
                        <p:par>
                          <p:cTn id="3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2" dur="500"/>
                                        <p:tgtEl>
                                          <p:spTgt spid="1373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7" dur="500"/>
                                        <p:tgtEl>
                                          <p:spTgt spid="1373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2" dur="500"/>
                                        <p:tgtEl>
                                          <p:spTgt spid="1373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5" dur="500"/>
                                        <p:tgtEl>
                                          <p:spTgt spid="13730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 nodeType="clickPar">
                      <p:stCondLst>
                        <p:cond delay="indefinite"/>
                      </p:stCondLst>
                      <p:childTnLst>
                        <p:par>
                          <p:cTn id="5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8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0" dur="500"/>
                                        <p:tgtEl>
                                          <p:spTgt spid="13730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3" dur="500"/>
                                        <p:tgtEl>
                                          <p:spTgt spid="13730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30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6" dur="500"/>
                                        <p:tgtEl>
                                          <p:spTgt spid="13730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7295" grpId="0"/>
      <p:bldP spid="137305" grpId="0"/>
      <p:bldP spid="137308" grpId="0"/>
      <p:bldP spid="137309" grpId="0"/>
      <p:bldP spid="137310" grpId="0"/>
      <p:bldP spid="137311" grpId="0"/>
      <p:bldP spid="137312" grpId="0"/>
      <p:bldP spid="137313" grpId="0"/>
      <p:bldP spid="137314" grpId="0"/>
      <p:bldP spid="137315" grpId="0"/>
      <p:bldP spid="137316" grpId="0"/>
      <p:bldP spid="137317" grpId="0"/>
      <p:bldP spid="137318" grpId="0"/>
      <p:bldP spid="137319" grpId="0"/>
      <p:bldP spid="137320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zh-CN">
                <a:ea typeface="SimSun" charset="-122"/>
              </a:rPr>
              <a:t>Supporting operations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052513"/>
            <a:ext cx="8229600" cy="5472112"/>
          </a:xfrm>
        </p:spPr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US" altLang="en-US"/>
              <a:t> </a:t>
            </a:r>
          </a:p>
        </p:txBody>
      </p:sp>
      <p:sp>
        <p:nvSpPr>
          <p:cNvPr id="21508" name="Rectangle 6"/>
          <p:cNvSpPr>
            <a:spLocks noChangeArrowheads="1"/>
          </p:cNvSpPr>
          <p:nvPr/>
        </p:nvSpPr>
        <p:spPr bwMode="auto">
          <a:xfrm>
            <a:off x="468313" y="3500438"/>
            <a:ext cx="8229600" cy="2520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buClr>
                <a:schemeClr val="bg2"/>
              </a:buClr>
              <a:buSzPct val="75000"/>
              <a:buFont typeface="Wingdings" charset="2"/>
              <a:buChar char="p"/>
            </a:pPr>
            <a:endParaRPr lang="da-DK" altLang="en-US" sz="3200">
              <a:latin typeface="Tahoma" charset="0"/>
            </a:endParaRPr>
          </a:p>
        </p:txBody>
      </p:sp>
      <p:sp>
        <p:nvSpPr>
          <p:cNvPr id="5171" name="Text Box 51"/>
          <p:cNvSpPr txBox="1">
            <a:spLocks noChangeArrowheads="1"/>
          </p:cNvSpPr>
          <p:nvPr/>
        </p:nvSpPr>
        <p:spPr bwMode="auto">
          <a:xfrm>
            <a:off x="727075" y="1700213"/>
            <a:ext cx="5718232" cy="7078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000" b="1" dirty="0">
                <a:solidFill>
                  <a:srgbClr val="FF0000"/>
                </a:solidFill>
                <a:latin typeface="Tahoma" charset="0"/>
              </a:rPr>
              <a:t>1 0</a:t>
            </a:r>
            <a:r>
              <a:rPr lang="en-CA" altLang="en-US" sz="2000" dirty="0">
                <a:solidFill>
                  <a:srgbClr val="0000FF"/>
                </a:solidFill>
                <a:latin typeface="Tahoma" charset="0"/>
              </a:rPr>
              <a:t> 1 1 1 0 1 1 0 0 1 1 1 0 0 1 0 0 1 </a:t>
            </a:r>
            <a:r>
              <a:rPr lang="en-CA" altLang="en-US" sz="2000" dirty="0" smtClean="0">
                <a:solidFill>
                  <a:srgbClr val="0000FF"/>
                </a:solidFill>
                <a:latin typeface="Tahoma" charset="0"/>
              </a:rPr>
              <a:t> 1 </a:t>
            </a:r>
            <a:r>
              <a:rPr lang="en-CA" altLang="en-US" sz="2000" dirty="0">
                <a:solidFill>
                  <a:srgbClr val="0000FF"/>
                </a:solidFill>
                <a:latin typeface="Tahoma" charset="0"/>
              </a:rPr>
              <a:t>0 0 0 0 0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000" dirty="0">
                <a:solidFill>
                  <a:srgbClr val="CC3300"/>
                </a:solidFill>
                <a:latin typeface="Tahoma" charset="0"/>
              </a:rPr>
              <a:t>1    2 3 4    5 6      </a:t>
            </a:r>
            <a:r>
              <a:rPr lang="en-CA" altLang="en-US" sz="2000" dirty="0" smtClean="0">
                <a:solidFill>
                  <a:srgbClr val="CC3300"/>
                </a:solidFill>
                <a:latin typeface="Tahoma" charset="0"/>
              </a:rPr>
              <a:t> 7 </a:t>
            </a:r>
            <a:r>
              <a:rPr lang="en-CA" altLang="en-US" sz="2000" dirty="0">
                <a:solidFill>
                  <a:srgbClr val="CC3300"/>
                </a:solidFill>
                <a:latin typeface="Tahoma" charset="0"/>
              </a:rPr>
              <a:t>8 9      10    </a:t>
            </a:r>
            <a:r>
              <a:rPr lang="en-CA" altLang="en-US" sz="2000" dirty="0" smtClean="0">
                <a:solidFill>
                  <a:srgbClr val="CC3300"/>
                </a:solidFill>
                <a:latin typeface="Tahoma" charset="0"/>
              </a:rPr>
              <a:t>11 12</a:t>
            </a:r>
            <a:endParaRPr lang="da-DK" altLang="en-US" sz="2000" dirty="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10" name="Oval 52"/>
          <p:cNvSpPr>
            <a:spLocks noChangeArrowheads="1"/>
          </p:cNvSpPr>
          <p:nvPr/>
        </p:nvSpPr>
        <p:spPr bwMode="auto">
          <a:xfrm>
            <a:off x="7193533" y="1557338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1" name="Line 55"/>
          <p:cNvSpPr>
            <a:spLocks noChangeShapeType="1"/>
          </p:cNvSpPr>
          <p:nvPr/>
        </p:nvSpPr>
        <p:spPr bwMode="auto">
          <a:xfrm>
            <a:off x="7264970" y="1700213"/>
            <a:ext cx="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21512" name="Text Box 56"/>
          <p:cNvSpPr txBox="1">
            <a:spLocks noChangeArrowheads="1"/>
          </p:cNvSpPr>
          <p:nvPr/>
        </p:nvSpPr>
        <p:spPr bwMode="auto">
          <a:xfrm>
            <a:off x="658813" y="1052513"/>
            <a:ext cx="7513637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latin typeface="Tahoma" charset="0"/>
              </a:rPr>
              <a:t>Add a dummy root so that each node has a corresponding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1</a:t>
            </a:r>
            <a:r>
              <a:rPr lang="en-CA" altLang="en-US" sz="1800" dirty="0">
                <a:latin typeface="Tahoma" charset="0"/>
              </a:rPr>
              <a:t>     </a:t>
            </a:r>
            <a:endParaRPr lang="da-DK" altLang="en-US" sz="1800" dirty="0">
              <a:latin typeface="Tahoma" charset="0"/>
            </a:endParaRPr>
          </a:p>
        </p:txBody>
      </p:sp>
      <p:sp>
        <p:nvSpPr>
          <p:cNvPr id="21513" name="Oval 60"/>
          <p:cNvSpPr>
            <a:spLocks noChangeArrowheads="1"/>
          </p:cNvSpPr>
          <p:nvPr/>
        </p:nvSpPr>
        <p:spPr bwMode="auto">
          <a:xfrm>
            <a:off x="7193533" y="2565400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4" name="Oval 61"/>
          <p:cNvSpPr>
            <a:spLocks noChangeArrowheads="1"/>
          </p:cNvSpPr>
          <p:nvPr/>
        </p:nvSpPr>
        <p:spPr bwMode="auto">
          <a:xfrm>
            <a:off x="7193533" y="357346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5" name="Oval 62"/>
          <p:cNvSpPr>
            <a:spLocks noChangeArrowheads="1"/>
          </p:cNvSpPr>
          <p:nvPr/>
        </p:nvSpPr>
        <p:spPr bwMode="auto">
          <a:xfrm>
            <a:off x="8058720" y="357346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6" name="Oval 63"/>
          <p:cNvSpPr>
            <a:spLocks noChangeArrowheads="1"/>
          </p:cNvSpPr>
          <p:nvPr/>
        </p:nvSpPr>
        <p:spPr bwMode="auto">
          <a:xfrm>
            <a:off x="6329933" y="357346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7" name="Oval 64"/>
          <p:cNvSpPr>
            <a:spLocks noChangeArrowheads="1"/>
          </p:cNvSpPr>
          <p:nvPr/>
        </p:nvSpPr>
        <p:spPr bwMode="auto">
          <a:xfrm>
            <a:off x="5753670" y="47990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8" name="Oval 65"/>
          <p:cNvSpPr>
            <a:spLocks noChangeArrowheads="1"/>
          </p:cNvSpPr>
          <p:nvPr/>
        </p:nvSpPr>
        <p:spPr bwMode="auto">
          <a:xfrm>
            <a:off x="6834758" y="47990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19" name="Oval 66"/>
          <p:cNvSpPr>
            <a:spLocks noChangeArrowheads="1"/>
          </p:cNvSpPr>
          <p:nvPr/>
        </p:nvSpPr>
        <p:spPr bwMode="auto">
          <a:xfrm>
            <a:off x="7337995" y="47990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20" name="Oval 67"/>
          <p:cNvSpPr>
            <a:spLocks noChangeArrowheads="1"/>
          </p:cNvSpPr>
          <p:nvPr/>
        </p:nvSpPr>
        <p:spPr bwMode="auto">
          <a:xfrm>
            <a:off x="8058720" y="47990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21" name="Oval 68"/>
          <p:cNvSpPr>
            <a:spLocks noChangeArrowheads="1"/>
          </p:cNvSpPr>
          <p:nvPr/>
        </p:nvSpPr>
        <p:spPr bwMode="auto">
          <a:xfrm>
            <a:off x="8777858" y="47990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22" name="Line 69"/>
          <p:cNvSpPr>
            <a:spLocks noChangeShapeType="1"/>
          </p:cNvSpPr>
          <p:nvPr/>
        </p:nvSpPr>
        <p:spPr bwMode="auto">
          <a:xfrm>
            <a:off x="7266558" y="2709863"/>
            <a:ext cx="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3" name="Line 70"/>
          <p:cNvSpPr>
            <a:spLocks noChangeShapeType="1"/>
          </p:cNvSpPr>
          <p:nvPr/>
        </p:nvSpPr>
        <p:spPr bwMode="auto">
          <a:xfrm flipH="1">
            <a:off x="6401370" y="2709863"/>
            <a:ext cx="865188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4" name="Line 71"/>
          <p:cNvSpPr>
            <a:spLocks noChangeShapeType="1"/>
          </p:cNvSpPr>
          <p:nvPr/>
        </p:nvSpPr>
        <p:spPr bwMode="auto">
          <a:xfrm>
            <a:off x="7266558" y="2709863"/>
            <a:ext cx="863600" cy="9366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5" name="Line 72"/>
          <p:cNvSpPr>
            <a:spLocks noChangeShapeType="1"/>
          </p:cNvSpPr>
          <p:nvPr/>
        </p:nvSpPr>
        <p:spPr bwMode="auto">
          <a:xfrm flipH="1">
            <a:off x="5826695" y="3646488"/>
            <a:ext cx="574675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6" name="Line 73"/>
          <p:cNvSpPr>
            <a:spLocks noChangeShapeType="1"/>
          </p:cNvSpPr>
          <p:nvPr/>
        </p:nvSpPr>
        <p:spPr bwMode="auto">
          <a:xfrm>
            <a:off x="6401370" y="3646488"/>
            <a:ext cx="504825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7" name="Line 74"/>
          <p:cNvSpPr>
            <a:spLocks noChangeShapeType="1"/>
          </p:cNvSpPr>
          <p:nvPr/>
        </p:nvSpPr>
        <p:spPr bwMode="auto">
          <a:xfrm>
            <a:off x="8130158" y="3646488"/>
            <a:ext cx="0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8" name="Line 75"/>
          <p:cNvSpPr>
            <a:spLocks noChangeShapeType="1"/>
          </p:cNvSpPr>
          <p:nvPr/>
        </p:nvSpPr>
        <p:spPr bwMode="auto">
          <a:xfrm flipH="1">
            <a:off x="7409433" y="3646488"/>
            <a:ext cx="720725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29" name="Line 76"/>
          <p:cNvSpPr>
            <a:spLocks noChangeShapeType="1"/>
          </p:cNvSpPr>
          <p:nvPr/>
        </p:nvSpPr>
        <p:spPr bwMode="auto">
          <a:xfrm>
            <a:off x="8130158" y="3646488"/>
            <a:ext cx="792162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21530" name="Oval 77"/>
          <p:cNvSpPr>
            <a:spLocks noChangeArrowheads="1"/>
          </p:cNvSpPr>
          <p:nvPr/>
        </p:nvSpPr>
        <p:spPr bwMode="auto">
          <a:xfrm>
            <a:off x="6834758" y="60944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31" name="Oval 78"/>
          <p:cNvSpPr>
            <a:spLocks noChangeArrowheads="1"/>
          </p:cNvSpPr>
          <p:nvPr/>
        </p:nvSpPr>
        <p:spPr bwMode="auto">
          <a:xfrm>
            <a:off x="7769795" y="60944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32" name="Oval 79"/>
          <p:cNvSpPr>
            <a:spLocks noChangeArrowheads="1"/>
          </p:cNvSpPr>
          <p:nvPr/>
        </p:nvSpPr>
        <p:spPr bwMode="auto">
          <a:xfrm>
            <a:off x="8419083" y="6094413"/>
            <a:ext cx="215900" cy="193675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21533" name="Line 80"/>
          <p:cNvSpPr>
            <a:spLocks noChangeShapeType="1"/>
          </p:cNvSpPr>
          <p:nvPr/>
        </p:nvSpPr>
        <p:spPr bwMode="auto">
          <a:xfrm>
            <a:off x="6977633" y="4870450"/>
            <a:ext cx="0" cy="12954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21534" name="Line 81"/>
          <p:cNvSpPr>
            <a:spLocks noChangeShapeType="1"/>
          </p:cNvSpPr>
          <p:nvPr/>
        </p:nvSpPr>
        <p:spPr bwMode="auto">
          <a:xfrm flipH="1">
            <a:off x="7842820" y="4941888"/>
            <a:ext cx="358775" cy="122396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21535" name="Line 82"/>
          <p:cNvSpPr>
            <a:spLocks noChangeShapeType="1"/>
          </p:cNvSpPr>
          <p:nvPr/>
        </p:nvSpPr>
        <p:spPr bwMode="auto">
          <a:xfrm>
            <a:off x="8201595" y="4941888"/>
            <a:ext cx="360363" cy="12969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21536" name="Text Box 83"/>
          <p:cNvSpPr txBox="1">
            <a:spLocks noChangeArrowheads="1"/>
          </p:cNvSpPr>
          <p:nvPr/>
        </p:nvSpPr>
        <p:spPr bwMode="auto">
          <a:xfrm>
            <a:off x="6833170" y="24209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37" name="Text Box 84"/>
          <p:cNvSpPr txBox="1">
            <a:spLocks noChangeArrowheads="1"/>
          </p:cNvSpPr>
          <p:nvPr/>
        </p:nvSpPr>
        <p:spPr bwMode="auto">
          <a:xfrm>
            <a:off x="5969570" y="34290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38" name="Text Box 85"/>
          <p:cNvSpPr txBox="1">
            <a:spLocks noChangeArrowheads="1"/>
          </p:cNvSpPr>
          <p:nvPr/>
        </p:nvSpPr>
        <p:spPr bwMode="auto">
          <a:xfrm>
            <a:off x="6906195" y="3357563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39" name="Text Box 86"/>
          <p:cNvSpPr txBox="1">
            <a:spLocks noChangeArrowheads="1"/>
          </p:cNvSpPr>
          <p:nvPr/>
        </p:nvSpPr>
        <p:spPr bwMode="auto">
          <a:xfrm>
            <a:off x="8201595" y="3357563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4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0" name="Text Box 87"/>
          <p:cNvSpPr txBox="1">
            <a:spLocks noChangeArrowheads="1"/>
          </p:cNvSpPr>
          <p:nvPr/>
        </p:nvSpPr>
        <p:spPr bwMode="auto">
          <a:xfrm>
            <a:off x="5464745" y="45815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5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1" name="Text Box 88"/>
          <p:cNvSpPr txBox="1">
            <a:spLocks noChangeArrowheads="1"/>
          </p:cNvSpPr>
          <p:nvPr/>
        </p:nvSpPr>
        <p:spPr bwMode="auto">
          <a:xfrm>
            <a:off x="6545833" y="45815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6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2" name="Text Box 89"/>
          <p:cNvSpPr txBox="1">
            <a:spLocks noChangeArrowheads="1"/>
          </p:cNvSpPr>
          <p:nvPr/>
        </p:nvSpPr>
        <p:spPr bwMode="auto">
          <a:xfrm>
            <a:off x="7122095" y="45085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7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3" name="Text Box 90"/>
          <p:cNvSpPr txBox="1">
            <a:spLocks noChangeArrowheads="1"/>
          </p:cNvSpPr>
          <p:nvPr/>
        </p:nvSpPr>
        <p:spPr bwMode="auto">
          <a:xfrm>
            <a:off x="7769795" y="458152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8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4" name="Text Box 91"/>
          <p:cNvSpPr txBox="1">
            <a:spLocks noChangeArrowheads="1"/>
          </p:cNvSpPr>
          <p:nvPr/>
        </p:nvSpPr>
        <p:spPr bwMode="auto">
          <a:xfrm>
            <a:off x="8820472" y="4502447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9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5" name="Text Box 92"/>
          <p:cNvSpPr txBox="1">
            <a:spLocks noChangeArrowheads="1"/>
          </p:cNvSpPr>
          <p:nvPr/>
        </p:nvSpPr>
        <p:spPr bwMode="auto">
          <a:xfrm>
            <a:off x="6690295" y="6308725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10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6" name="Text Box 93"/>
          <p:cNvSpPr txBox="1">
            <a:spLocks noChangeArrowheads="1"/>
          </p:cNvSpPr>
          <p:nvPr/>
        </p:nvSpPr>
        <p:spPr bwMode="auto">
          <a:xfrm>
            <a:off x="7625333" y="6308725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11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21547" name="Text Box 94"/>
          <p:cNvSpPr txBox="1">
            <a:spLocks noChangeArrowheads="1"/>
          </p:cNvSpPr>
          <p:nvPr/>
        </p:nvSpPr>
        <p:spPr bwMode="auto">
          <a:xfrm>
            <a:off x="8273033" y="6308725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12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5215" name="Text Box 95"/>
          <p:cNvSpPr txBox="1">
            <a:spLocks noChangeArrowheads="1"/>
          </p:cNvSpPr>
          <p:nvPr/>
        </p:nvSpPr>
        <p:spPr bwMode="auto">
          <a:xfrm>
            <a:off x="668338" y="4508500"/>
            <a:ext cx="4926862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 smtClean="0">
                <a:solidFill>
                  <a:srgbClr val="FF3300"/>
                </a:solidFill>
                <a:latin typeface="Tahoma" charset="0"/>
              </a:rPr>
              <a:t>Next sibling(k</a:t>
            </a:r>
            <a:r>
              <a:rPr lang="en-CA" altLang="en-US" sz="1800" dirty="0">
                <a:solidFill>
                  <a:srgbClr val="FF3300"/>
                </a:solidFill>
                <a:latin typeface="Tahoma" charset="0"/>
              </a:rPr>
              <a:t>)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 smtClean="0">
                <a:latin typeface="Tahoma" charset="0"/>
              </a:rPr>
              <a:t>= k+1 if </a:t>
            </a:r>
            <a:r>
              <a:rPr lang="en-CA" altLang="en-US" sz="1800" dirty="0" smtClean="0">
                <a:solidFill>
                  <a:srgbClr val="000099"/>
                </a:solidFill>
                <a:latin typeface="Tahoma" charset="0"/>
              </a:rPr>
              <a:t>B[Select_1(k)+1] </a:t>
            </a:r>
            <a:r>
              <a:rPr lang="en-CA" altLang="en-US" sz="1800" dirty="0" smtClean="0">
                <a:solidFill>
                  <a:srgbClr val="000099"/>
                </a:solidFill>
                <a:latin typeface="Tahoma" charset="0"/>
              </a:rPr>
              <a:t>≠ 0 </a:t>
            </a:r>
            <a:endParaRPr lang="en-CA" altLang="en-US" sz="1800" dirty="0" smtClean="0">
              <a:solidFill>
                <a:srgbClr val="000099"/>
              </a:solidFill>
              <a:latin typeface="Tahoma" charset="0"/>
            </a:endParaRP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 smtClean="0">
                <a:solidFill>
                  <a:srgbClr val="FF3300"/>
                </a:solidFill>
                <a:latin typeface="Tahoma" charset="0"/>
              </a:rPr>
              <a:t>Parent(k</a:t>
            </a:r>
            <a:r>
              <a:rPr lang="en-CA" altLang="en-US" sz="1800">
                <a:solidFill>
                  <a:srgbClr val="FF3300"/>
                </a:solidFill>
                <a:latin typeface="Tahoma" charset="0"/>
              </a:rPr>
              <a:t>)</a:t>
            </a:r>
            <a:r>
              <a:rPr lang="en-CA" altLang="en-US" sz="1800">
                <a:latin typeface="Tahoma" charset="0"/>
              </a:rPr>
              <a:t> </a:t>
            </a:r>
            <a:r>
              <a:rPr lang="en-CA" altLang="en-US" sz="1800" smtClean="0">
                <a:latin typeface="Tahoma" charset="0"/>
              </a:rPr>
              <a:t>        = </a:t>
            </a:r>
            <a:r>
              <a:rPr lang="en-CA" altLang="en-US" sz="1800" dirty="0">
                <a:latin typeface="Tahoma" charset="0"/>
              </a:rPr>
              <a:t>#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0</a:t>
            </a:r>
            <a:r>
              <a:rPr lang="en-CA" altLang="en-US" sz="1800" dirty="0">
                <a:latin typeface="Tahoma" charset="0"/>
              </a:rPr>
              <a:t>’s up to the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k</a:t>
            </a:r>
            <a:r>
              <a:rPr lang="en-CA" altLang="en-US" sz="1800" dirty="0">
                <a:latin typeface="Tahoma" charset="0"/>
              </a:rPr>
              <a:t>-</a:t>
            </a:r>
            <a:r>
              <a:rPr lang="en-CA" altLang="en-US" sz="1800" dirty="0" err="1">
                <a:latin typeface="Tahoma" charset="0"/>
              </a:rPr>
              <a:t>th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 dirty="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5216" name="Text Box 96"/>
          <p:cNvSpPr txBox="1">
            <a:spLocks noChangeArrowheads="1"/>
          </p:cNvSpPr>
          <p:nvPr/>
        </p:nvSpPr>
        <p:spPr bwMode="auto">
          <a:xfrm>
            <a:off x="630238" y="3584575"/>
            <a:ext cx="5443670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 err="1">
                <a:solidFill>
                  <a:srgbClr val="FF3300"/>
                </a:solidFill>
                <a:latin typeface="Tahoma" charset="0"/>
              </a:rPr>
              <a:t>First_child</a:t>
            </a:r>
            <a:r>
              <a:rPr lang="en-CA" altLang="en-US" sz="1800" dirty="0">
                <a:solidFill>
                  <a:srgbClr val="FF3300"/>
                </a:solidFill>
                <a:latin typeface="Tahoma" charset="0"/>
              </a:rPr>
              <a:t>(k)</a:t>
            </a:r>
            <a:r>
              <a:rPr lang="en-CA" altLang="en-US" sz="1800" dirty="0">
                <a:latin typeface="Tahoma" charset="0"/>
              </a:rPr>
              <a:t>:  </a:t>
            </a:r>
            <a:r>
              <a:rPr lang="en-CA" altLang="en-US" sz="1800" dirty="0">
                <a:solidFill>
                  <a:srgbClr val="000099"/>
                </a:solidFill>
                <a:latin typeface="Tahoma" charset="0"/>
              </a:rPr>
              <a:t>y=Select_0(k)+1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000099"/>
                </a:solidFill>
                <a:latin typeface="Tahoma" charset="0"/>
              </a:rPr>
              <a:t>	         if B[y] = 0 then leaf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000099"/>
                </a:solidFill>
                <a:latin typeface="Tahoma" charset="0"/>
              </a:rPr>
              <a:t>		 </a:t>
            </a:r>
            <a:r>
              <a:rPr lang="en-CA" altLang="en-US" sz="1800" dirty="0" smtClean="0">
                <a:solidFill>
                  <a:srgbClr val="000099"/>
                </a:solidFill>
                <a:latin typeface="Tahoma" charset="0"/>
              </a:rPr>
              <a:t>else </a:t>
            </a:r>
            <a:r>
              <a:rPr lang="en-CA" altLang="en-US" sz="1800" dirty="0">
                <a:solidFill>
                  <a:srgbClr val="000099"/>
                </a:solidFill>
                <a:latin typeface="Tahoma" charset="0"/>
              </a:rPr>
              <a:t>return y-k </a:t>
            </a:r>
            <a:r>
              <a:rPr lang="en-CA" altLang="en-US" sz="1800" i="1" dirty="0" smtClean="0">
                <a:solidFill>
                  <a:srgbClr val="000099"/>
                </a:solidFill>
                <a:latin typeface="Tahoma" charset="0"/>
              </a:rPr>
              <a:t>[i.e. #1 </a:t>
            </a:r>
            <a:r>
              <a:rPr lang="en-CA" altLang="en-US" sz="1800" i="1" dirty="0">
                <a:solidFill>
                  <a:srgbClr val="000099"/>
                </a:solidFill>
                <a:latin typeface="Tahoma" charset="0"/>
              </a:rPr>
              <a:t>up to y]</a:t>
            </a:r>
            <a:endParaRPr lang="da-DK" altLang="en-US" sz="1800" i="1" dirty="0">
              <a:solidFill>
                <a:srgbClr val="000099"/>
              </a:solidFill>
              <a:latin typeface="Tahoma" charset="0"/>
            </a:endParaRPr>
          </a:p>
        </p:txBody>
      </p:sp>
      <p:sp>
        <p:nvSpPr>
          <p:cNvPr id="5218" name="Text Box 98"/>
          <p:cNvSpPr txBox="1">
            <a:spLocks noChangeArrowheads="1"/>
          </p:cNvSpPr>
          <p:nvPr/>
        </p:nvSpPr>
        <p:spPr bwMode="auto">
          <a:xfrm>
            <a:off x="696321" y="2595384"/>
            <a:ext cx="5748986" cy="646331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 smtClean="0">
                <a:latin typeface="Tahoma" charset="0"/>
              </a:rPr>
              <a:t>Node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k</a:t>
            </a:r>
            <a:r>
              <a:rPr lang="en-CA" altLang="en-US" sz="1800" dirty="0">
                <a:latin typeface="Tahoma" charset="0"/>
              </a:rPr>
              <a:t> corresponds to the </a:t>
            </a:r>
            <a:r>
              <a:rPr lang="en-CA" altLang="en-US" sz="1800" dirty="0" smtClean="0">
                <a:solidFill>
                  <a:srgbClr val="CC3300"/>
                </a:solidFill>
                <a:latin typeface="Tahoma" charset="0"/>
              </a:rPr>
              <a:t>k</a:t>
            </a:r>
            <a:r>
              <a:rPr lang="en-CA" altLang="en-US" sz="1800" dirty="0" smtClean="0">
                <a:latin typeface="Tahoma" charset="0"/>
              </a:rPr>
              <a:t>-</a:t>
            </a:r>
            <a:r>
              <a:rPr lang="en-CA" altLang="en-US" sz="1800" dirty="0" err="1" smtClean="0">
                <a:latin typeface="Tahoma" charset="0"/>
              </a:rPr>
              <a:t>th</a:t>
            </a:r>
            <a:r>
              <a:rPr lang="en-CA" altLang="en-US" sz="1800" dirty="0" smtClean="0">
                <a:latin typeface="Tahoma" charset="0"/>
              </a:rPr>
              <a:t> </a:t>
            </a:r>
            <a:r>
              <a:rPr lang="en-CA" altLang="en-US" sz="1800" dirty="0">
                <a:solidFill>
                  <a:srgbClr val="0000FF"/>
                </a:solidFill>
                <a:latin typeface="Tahoma" charset="0"/>
              </a:rPr>
              <a:t>1</a:t>
            </a:r>
            <a:r>
              <a:rPr lang="en-CA" altLang="en-US" sz="1800" dirty="0">
                <a:latin typeface="Tahoma" charset="0"/>
              </a:rPr>
              <a:t> in </a:t>
            </a:r>
            <a:r>
              <a:rPr lang="en-CA" altLang="en-US" sz="1800" dirty="0" smtClean="0">
                <a:latin typeface="Tahoma" charset="0"/>
              </a:rPr>
              <a:t>the sequence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 smtClean="0">
                <a:latin typeface="Tahoma" charset="0"/>
              </a:rPr>
              <a:t>Children of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k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 smtClean="0">
                <a:latin typeface="Tahoma" charset="0"/>
              </a:rPr>
              <a:t>correspond </a:t>
            </a:r>
            <a:r>
              <a:rPr lang="en-CA" altLang="en-US" sz="1800" dirty="0">
                <a:latin typeface="Tahoma" charset="0"/>
              </a:rPr>
              <a:t>to the </a:t>
            </a:r>
            <a:r>
              <a:rPr lang="en-CA" altLang="en-US" sz="1800" dirty="0" smtClean="0">
                <a:solidFill>
                  <a:srgbClr val="0000FF"/>
                </a:solidFill>
                <a:latin typeface="Tahoma" charset="0"/>
              </a:rPr>
              <a:t>1s</a:t>
            </a:r>
            <a:r>
              <a:rPr lang="en-CA" altLang="en-US" sz="1800" dirty="0" smtClean="0">
                <a:latin typeface="Tahoma" charset="0"/>
              </a:rPr>
              <a:t> </a:t>
            </a:r>
            <a:r>
              <a:rPr lang="en-CA" altLang="en-US" sz="1800" dirty="0" smtClean="0">
                <a:latin typeface="Tahoma" charset="0"/>
              </a:rPr>
              <a:t>following the </a:t>
            </a:r>
            <a:r>
              <a:rPr lang="en-CA" altLang="en-US" sz="1800" dirty="0">
                <a:solidFill>
                  <a:srgbClr val="CC3300"/>
                </a:solidFill>
                <a:latin typeface="Tahoma" charset="0"/>
              </a:rPr>
              <a:t>k</a:t>
            </a:r>
            <a:r>
              <a:rPr lang="en-CA" altLang="en-US" sz="1800" dirty="0">
                <a:latin typeface="Tahoma" charset="0"/>
              </a:rPr>
              <a:t>-</a:t>
            </a:r>
            <a:r>
              <a:rPr lang="en-CA" altLang="en-US" sz="1800" dirty="0" err="1">
                <a:latin typeface="Tahoma" charset="0"/>
              </a:rPr>
              <a:t>th</a:t>
            </a:r>
            <a:r>
              <a:rPr lang="en-CA" altLang="en-US" sz="1800" dirty="0">
                <a:latin typeface="Tahoma" charset="0"/>
              </a:rPr>
              <a:t> </a:t>
            </a:r>
            <a:r>
              <a:rPr lang="en-CA" altLang="en-US" sz="1800" dirty="0" smtClean="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 dirty="0">
              <a:latin typeface="Tahoma" charset="0"/>
            </a:endParaRPr>
          </a:p>
        </p:txBody>
      </p:sp>
      <p:sp>
        <p:nvSpPr>
          <p:cNvPr id="42032" name="Rettangolo 47"/>
          <p:cNvSpPr>
            <a:spLocks noChangeArrowheads="1"/>
          </p:cNvSpPr>
          <p:nvPr/>
        </p:nvSpPr>
        <p:spPr bwMode="auto">
          <a:xfrm>
            <a:off x="691877" y="5869721"/>
            <a:ext cx="5248275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 dirty="0">
                <a:solidFill>
                  <a:srgbClr val="FF0000"/>
                </a:solidFill>
                <a:latin typeface="Tahoma" charset="0"/>
              </a:rPr>
              <a:t>In 2n+o(n) bits and constant time per ops</a:t>
            </a:r>
            <a:r>
              <a:rPr lang="en-CA" altLang="en-US" sz="1800" dirty="0" smtClean="0">
                <a:solidFill>
                  <a:srgbClr val="FF0000"/>
                </a:solidFill>
                <a:latin typeface="Tahoma" charset="0"/>
              </a:rPr>
              <a:t>.</a:t>
            </a:r>
            <a:endParaRPr lang="en-CA" altLang="en-US" sz="1800" dirty="0">
              <a:solidFill>
                <a:srgbClr val="FF0000"/>
              </a:solidFill>
              <a:latin typeface="Tahoma" charset="0"/>
            </a:endParaRPr>
          </a:p>
          <a:p>
            <a:pPr eaLnBrk="1" hangingPunct="1">
              <a:lnSpc>
                <a:spcPct val="150000"/>
              </a:lnSpc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800" dirty="0">
                <a:solidFill>
                  <a:srgbClr val="FF0000"/>
                </a:solidFill>
                <a:latin typeface="Tahoma" charset="0"/>
              </a:rPr>
              <a:t>No support for </a:t>
            </a:r>
            <a:r>
              <a:rPr lang="en-CA" altLang="en-US" sz="2800" b="1" dirty="0">
                <a:solidFill>
                  <a:srgbClr val="FF0000"/>
                </a:solidFill>
                <a:latin typeface="Tahoma" charset="0"/>
              </a:rPr>
              <a:t>subtree size.</a:t>
            </a:r>
          </a:p>
        </p:txBody>
      </p:sp>
      <p:sp>
        <p:nvSpPr>
          <p:cNvPr id="49" name="Text Box 95"/>
          <p:cNvSpPr txBox="1">
            <a:spLocks noChangeArrowheads="1"/>
          </p:cNvSpPr>
          <p:nvPr/>
        </p:nvSpPr>
        <p:spPr bwMode="auto">
          <a:xfrm>
            <a:off x="687297" y="5397603"/>
            <a:ext cx="4820807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2000" b="1" dirty="0">
                <a:solidFill>
                  <a:srgbClr val="FF3300"/>
                </a:solidFill>
                <a:latin typeface="Tahoma" charset="0"/>
              </a:rPr>
              <a:t>degree(k)</a:t>
            </a:r>
            <a:r>
              <a:rPr lang="en-CA" altLang="en-US" sz="2000" b="1" dirty="0">
                <a:latin typeface="Tahoma" charset="0"/>
              </a:rPr>
              <a:t> </a:t>
            </a:r>
            <a:r>
              <a:rPr lang="en-CA" altLang="en-US" sz="1800" dirty="0">
                <a:latin typeface="Tahoma" charset="0"/>
              </a:rPr>
              <a:t>= Select_0(k+1) – </a:t>
            </a:r>
            <a:r>
              <a:rPr lang="en-CA" altLang="en-US" sz="1800" dirty="0" err="1">
                <a:latin typeface="Tahoma" charset="0"/>
              </a:rPr>
              <a:t>First_child</a:t>
            </a:r>
            <a:r>
              <a:rPr lang="en-CA" altLang="en-US" sz="1800" dirty="0">
                <a:latin typeface="Tahoma" charset="0"/>
              </a:rPr>
              <a:t>(k)</a:t>
            </a:r>
            <a:endParaRPr lang="da-DK" altLang="en-US" sz="1800" dirty="0">
              <a:solidFill>
                <a:srgbClr val="0000FF"/>
              </a:solidFill>
              <a:latin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7964548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51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52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52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52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420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420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420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71" grpId="0"/>
      <p:bldP spid="5215" grpId="0"/>
      <p:bldP spid="5216" grpId="0"/>
      <p:bldP spid="5218" grpId="0" animBg="1"/>
      <p:bldP spid="42032" grpId="0"/>
      <p:bldP spid="49" grpId="0"/>
    </p:bldLst>
  </p:timing>
</p:sld>
</file>

<file path=ppt/theme/theme1.xml><?xml version="1.0" encoding="utf-8"?>
<a:theme xmlns:a="http://schemas.openxmlformats.org/drawingml/2006/main" name="Presentazione">
  <a:themeElements>
    <a:clrScheme name="Presentazione 10">
      <a:dk1>
        <a:srgbClr val="000000"/>
      </a:dk1>
      <a:lt1>
        <a:srgbClr val="FFFFFF"/>
      </a:lt1>
      <a:dk2>
        <a:srgbClr val="660033"/>
      </a:dk2>
      <a:lt2>
        <a:srgbClr val="666699"/>
      </a:lt2>
      <a:accent1>
        <a:srgbClr val="95A3D1"/>
      </a:accent1>
      <a:accent2>
        <a:srgbClr val="FFFF66"/>
      </a:accent2>
      <a:accent3>
        <a:srgbClr val="FFFFFF"/>
      </a:accent3>
      <a:accent4>
        <a:srgbClr val="000000"/>
      </a:accent4>
      <a:accent5>
        <a:srgbClr val="C8CEE5"/>
      </a:accent5>
      <a:accent6>
        <a:srgbClr val="E7E75C"/>
      </a:accent6>
      <a:hlink>
        <a:srgbClr val="5A84D8"/>
      </a:hlink>
      <a:folHlink>
        <a:srgbClr val="CCCC99"/>
      </a:folHlink>
    </a:clrScheme>
    <a:fontScheme name="Presentazione">
      <a:majorFont>
        <a:latin typeface="Tahoma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Presentazione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tp1393[1]</Template>
  <TotalTime>14119</TotalTime>
  <Words>725</Words>
  <Application>Microsoft Macintosh PowerPoint</Application>
  <PresentationFormat>Presentazione su schermo (4:3)</PresentationFormat>
  <Paragraphs>183</Paragraphs>
  <Slides>9</Slides>
  <Notes>9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8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9</vt:i4>
      </vt:variant>
    </vt:vector>
  </HeadingPairs>
  <TitlesOfParts>
    <vt:vector size="18" baseType="lpstr">
      <vt:lpstr>OpenSymbol</vt:lpstr>
      <vt:lpstr>SimSun</vt:lpstr>
      <vt:lpstr>Arial</vt:lpstr>
      <vt:lpstr>Comic Sans MS</vt:lpstr>
      <vt:lpstr>Symbol</vt:lpstr>
      <vt:lpstr>Tahoma</vt:lpstr>
      <vt:lpstr>Times New Roman</vt:lpstr>
      <vt:lpstr>Wingdings</vt:lpstr>
      <vt:lpstr>Presentazione</vt:lpstr>
      <vt:lpstr>Representing Trees</vt:lpstr>
      <vt:lpstr>Standard representation</vt:lpstr>
      <vt:lpstr>Can we improve the space bound?</vt:lpstr>
      <vt:lpstr>Binary tree representation</vt:lpstr>
      <vt:lpstr>Heap-like notation for a binary tree</vt:lpstr>
      <vt:lpstr>Heap-like notation for a binary tree</vt:lpstr>
      <vt:lpstr>Arbitrary fan-out</vt:lpstr>
      <vt:lpstr>Level-order degree sequence (LOUDS)</vt:lpstr>
      <vt:lpstr>Supporting operations</vt:lpstr>
    </vt:vector>
  </TitlesOfParts>
  <Company>Università di Pisa, Italy</Company>
  <LinksUpToDate>false</LinksUpToDate>
  <SharedDoc>false</SharedDoc>
  <HyperlinksChanged>false</HyperlinksChanged>
  <AppVersion>15.0039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Helsinki</dc:title>
  <dc:creator>Paolo Ferragina</dc:creator>
  <cp:lastModifiedBy>Utente di Microsoft Office</cp:lastModifiedBy>
  <cp:revision>2410</cp:revision>
  <dcterms:created xsi:type="dcterms:W3CDTF">2003-04-16T13:57:26Z</dcterms:created>
  <dcterms:modified xsi:type="dcterms:W3CDTF">2017-11-13T11:31:11Z</dcterms:modified>
</cp:coreProperties>
</file>